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2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รายได้รวม YoY</c:v>
                </c:pt>
              </c:strCache>
            </c:strRef>
          </c:tx>
          <c:spPr>
            <a:solidFill>
              <a:srgbClr val="12836A"/>
            </a:solidFill>
            <a:effectLst/>
          </c:spPr>
          <c:invertIfNegative val="0"/>
          <c:dLbls>
            <c:numFmt formatCode="0.0&quot;%&quot;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161D1A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Sheet1!$A$2:$A$5</c:f>
              <c:multiLvlStrCache>
                <c:ptCount val="4"/>
                <c:lvl>
                  <c:pt idx="0">
                    <c:v>FY2023</c:v>
                  </c:pt>
                  <c:pt idx="1">
                    <c:v>FY2024</c:v>
                  </c:pt>
                  <c:pt idx="2">
                    <c:v>FY2025</c:v>
                  </c:pt>
                  <c:pt idx="3">
                    <c:v>2Q26</c:v>
                  </c:pt>
                </c:lvl>
              </c:multiLvlStrCache>
            </c:multiLvl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7.2</c:v>
                </c:pt>
                <c:pt idx="2">
                  <c:v>3.5</c:v>
                </c:pt>
                <c:pt idx="3">
                  <c:v>3.6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กำไรสุทธิ YoY</c:v>
                </c:pt>
              </c:strCache>
            </c:strRef>
          </c:tx>
          <c:spPr>
            <a:solidFill>
              <a:srgbClr val="C2802C"/>
            </a:solidFill>
            <a:effectLst/>
          </c:spPr>
          <c:invertIfNegative val="0"/>
          <c:dLbls>
            <c:numFmt formatCode="0.0&quot;%&quot;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161D1A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Sheet1!$A$2:$A$5</c:f>
              <c:multiLvlStrCache>
                <c:ptCount val="4"/>
                <c:lvl>
                  <c:pt idx="0">
                    <c:v>FY2023</c:v>
                  </c:pt>
                  <c:pt idx="1">
                    <c:v>FY2024</c:v>
                  </c:pt>
                  <c:pt idx="2">
                    <c:v>FY2025</c:v>
                  </c:pt>
                  <c:pt idx="3">
                    <c:v>2Q26</c:v>
                  </c:pt>
                </c:lvl>
              </c:multiLvlStrCache>
            </c:multiLvl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39.4</c:v>
                </c:pt>
                <c:pt idx="1">
                  <c:v>37.1</c:v>
                </c:pt>
                <c:pt idx="2">
                  <c:v>11.3</c:v>
                </c:pt>
                <c:pt idx="3">
                  <c:v>11</c:v>
                </c:pt>
              </c:numCache>
            </c:numRef>
          </c:val>
        </c:ser>
        <c:dLbls>
          <c:numFmt formatCode="0.0&quot;%&quot;" sourceLinked="0"/>
          <c:txPr>
            <a:bodyPr/>
            <a:lstStyle/>
            <a:p>
              <a:pPr>
                <a:defRPr b="0" i="0" strike="noStrike" sz="1000" u="none">
                  <a:solidFill>
                    <a:srgbClr val="161D1A"/>
                  </a:solidFill>
                  <a:latin typeface="Tahoma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5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5C6560"/>
                </a:solidFill>
                <a:latin typeface="Tahoma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45"/>
        </c:scaling>
        <c:delete val="0"/>
        <c:axPos val="l"/>
        <c:majorGridlines>
          <c:spPr>
            <a:ln w="6350" cap="flat">
              <a:solidFill>
                <a:srgbClr val="E4E8E3"/>
              </a:solidFill>
              <a:prstDash val="solid"/>
              <a:round/>
            </a:ln>
          </c:spPr>
        </c:majorGridlines>
        <c:numFmt formatCode="0&quot;%&quot;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5C6560"/>
                </a:solidFill>
                <a:latin typeface="Tahoma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txPr>
        <a:bodyPr/>
        <a:lstStyle/>
        <a:p>
          <a:pPr>
            <a:defRPr sz="1100">
              <a:latin typeface="Tahoma"/>
              <a:cs typeface="Tahoma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SSSG</c:v>
                </c:pt>
              </c:strCache>
            </c:strRef>
          </c:tx>
          <c:spPr>
            <a:solidFill>
              <a:srgbClr val="12836A"/>
            </a:solidFill>
            <a:effectLst/>
          </c:spPr>
          <c:invertIfNegative val="0"/>
          <c:dLbls>
            <c:numFmt formatCode="0.0&quot;%&quot;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161D1A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Sheet1!$A$2:$A$5</c:f>
              <c:multiLvlStrCache>
                <c:ptCount val="4"/>
                <c:lvl>
                  <c:pt idx="0">
                    <c:v>FY2023</c:v>
                  </c:pt>
                  <c:pt idx="1">
                    <c:v>FY2024</c:v>
                  </c:pt>
                  <c:pt idx="2">
                    <c:v>1Q26</c:v>
                  </c:pt>
                  <c:pt idx="3">
                    <c:v>2Q26</c:v>
                  </c:pt>
                </c:lvl>
              </c:multiLvlStrCache>
            </c:multiLvl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3.8</c:v>
                </c:pt>
                <c:pt idx="2">
                  <c:v>1.9</c:v>
                </c:pt>
                <c:pt idx="3">
                  <c:v>0.8</c:v>
                </c:pt>
              </c:numCache>
            </c:numRef>
          </c:val>
        </c:ser>
        <c:dLbls>
          <c:numFmt formatCode="0.0&quot;%&quot;" sourceLinked="0"/>
          <c:txPr>
            <a:bodyPr/>
            <a:lstStyle/>
            <a:p>
              <a:pPr>
                <a:defRPr b="0" i="0" strike="noStrike" sz="1100" u="none">
                  <a:solidFill>
                    <a:srgbClr val="161D1A"/>
                  </a:solidFill>
                  <a:latin typeface="Tahoma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6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5C6560"/>
                </a:solidFill>
                <a:latin typeface="Tahoma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6.5"/>
        </c:scaling>
        <c:delete val="0"/>
        <c:axPos val="l"/>
        <c:majorGridlines>
          <c:spPr>
            <a:ln w="6350" cap="flat">
              <a:solidFill>
                <a:srgbClr val="E4E8E3"/>
              </a:solidFill>
              <a:prstDash val="solid"/>
              <a:round/>
            </a:ln>
          </c:spPr>
        </c:majorGridlines>
        <c:numFmt formatCode="0&quot;%&quot;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5C6560"/>
                </a:solidFill>
                <a:latin typeface="Tahoma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ผลตอบแทนรวมต่อปี 5 ปี (%)</c:v>
                </c:pt>
              </c:strCache>
            </c:strRef>
          </c:tx>
          <c:spPr>
            <a:solidFill>
              <a:srgbClr val="12836A"/>
            </a:solidFill>
            <a:effectLst/>
          </c:spPr>
          <c:invertIfNegative val="0"/>
          <c:dLbls>
            <c:numFmt formatCode="0.0&quot;%&quot;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E7ECE7"/>
                    </a:solidFill>
                    <a:latin typeface="Tahoma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12836A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12836A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C2802C"/>
              </a:solidFill>
              <a:effectLst/>
            </c:spPr>
          </c:dPt>
          <c:cat>
            <c:multiLvlStrRef>
              <c:f>Sheet1!$A$2:$A$4</c:f>
              <c:multiLvlStrCache>
                <c:ptCount val="3"/>
                <c:lvl>
                  <c:pt idx="0">
                    <c:v>Bull</c:v>
                  </c:pt>
                  <c:pt idx="1">
                    <c:v>Base</c:v>
                  </c:pt>
                  <c:pt idx="2">
                    <c:v>Bear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15.1</c:v>
                </c:pt>
                <c:pt idx="1">
                  <c:v>7.1</c:v>
                </c:pt>
                <c:pt idx="2">
                  <c:v>-1.7</c:v>
                </c:pt>
              </c:numCache>
            </c:numRef>
          </c:val>
        </c:ser>
        <c:dLbls>
          <c:numFmt formatCode="0.0&quot;%&quot;" sourceLinked="0"/>
          <c:txPr>
            <a:bodyPr/>
            <a:lstStyle/>
            <a:p>
              <a:pPr>
                <a:defRPr b="0" i="0" strike="noStrike" sz="1200" u="none">
                  <a:solidFill>
                    <a:srgbClr val="E7ECE7"/>
                  </a:solidFill>
                  <a:latin typeface="Tahoma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6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A3AEA6"/>
                </a:solidFill>
                <a:latin typeface="Tahoma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2B332D"/>
              </a:solidFill>
              <a:prstDash val="solid"/>
              <a:round/>
            </a:ln>
          </c:spPr>
        </c:majorGridlines>
        <c:numFmt formatCode="0&quot;%&quot;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A3AEA6"/>
                </a:solidFill>
                <a:latin typeface="Tahoma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สไลด์เปิด ระบุงวดข้อมูล ราคาอ้างอิง และคำเตือนว่าไม่ใช่คำแนะนำการลงทุน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P/E คำนวณจาก EPS 12 เดือนล่าสุด 3.35 บาท ซึ่งได้จาก EPS ปี 2568 หัก 1H25 บวก 1H26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ช่องว่างการเติบโตแคบลงจาก 31.4 จุดเหลือ 7.4 จุด แรงส่งเดิมกำลังหมด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SSSG ปี 2568 ไม่มีตัวเลข บริษัทระบุเพียงว่าอยู่ในระดับใกล้เคียงปีก่อน จึงไม่แสดงแท่งในกราฟ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ทุกความได้เปรียบมีข้อโต้แย้งคู่กัน เพื่อไม่ให้เป็นการนำเสนอด้านเดียว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ความเสี่ยงงบดุลระบุเป็น "ประเมินไม่ได้" ตามผลตรวจหลักฐาน ไม่ใช่ "ต่ำ"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ผลตอบแทนเป็นตัวเลขก่อนภาษีและค่าธรรมเนียม อัตรากำไรไต่เป็นเส้นตรงสู่ค่าปลายทางในห้าปี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F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463040" y="-1737360"/>
            <a:ext cx="5852160" cy="5852160"/>
          </a:xfrm>
          <a:prstGeom prst="ellipse">
            <a:avLst/>
          </a:prstGeom>
          <a:solidFill>
            <a:srgbClr val="0E5C4A">
              <a:alpha val="24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235440" y="4480560"/>
            <a:ext cx="4206240" cy="4206240"/>
          </a:xfrm>
          <a:prstGeom prst="ellipse">
            <a:avLst/>
          </a:prstGeom>
          <a:solidFill>
            <a:srgbClr val="C2802C">
              <a:alpha val="14000"/>
            </a:srgbClr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822960" y="1417320"/>
            <a:ext cx="10515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FBFAE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รายงานการวิเคราะห์การลงทุน · กรอบเวลา 3–5 ปี</a:t>
            </a:r>
            <a:endParaRPr lang="en-US" sz="1300" dirty="0"/>
          </a:p>
        </p:txBody>
      </p:sp>
      <p:sp>
        <p:nvSpPr>
          <p:cNvPr id="5" name="Text 3"/>
          <p:cNvSpPr txBox="1"/>
          <p:nvPr/>
        </p:nvSpPr>
        <p:spPr>
          <a:xfrm>
            <a:off x="822960" y="1783080"/>
            <a:ext cx="10515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2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CPALL</a:t>
            </a:r>
            <a:endParaRPr lang="en-US" sz="6200" dirty="0"/>
          </a:p>
        </p:txBody>
      </p:sp>
      <p:sp>
        <p:nvSpPr>
          <p:cNvPr id="6" name="Text 4"/>
          <p:cNvSpPr txBox="1"/>
          <p:nvPr/>
        </p:nvSpPr>
        <p:spPr>
          <a:xfrm>
            <a:off x="822960" y="2788920"/>
            <a:ext cx="10515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dirty="0">
                <a:solidFill>
                  <a:srgbClr val="9FD5C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ธุรกิจดี งบซับซ้อน และการเติบโตที่กำลังชะลอ</a:t>
            </a:r>
            <a:endParaRPr lang="en-US" sz="2700" dirty="0"/>
          </a:p>
        </p:txBody>
      </p:sp>
      <p:sp>
        <p:nvSpPr>
          <p:cNvPr id="7" name="Text 5"/>
          <p:cNvSpPr txBox="1"/>
          <p:nvPr/>
        </p:nvSpPr>
        <p:spPr>
          <a:xfrm>
            <a:off x="822960" y="3429000"/>
            <a:ext cx="10515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บริษัท ซีพี ออลล์ จำกัด (มหาชน) · SET : CPALL</a:t>
            </a:r>
            <a:endParaRPr lang="en-US" sz="1400" dirty="0"/>
          </a:p>
        </p:txBody>
      </p:sp>
      <p:sp>
        <p:nvSpPr>
          <p:cNvPr id="8" name="Text 6"/>
          <p:cNvSpPr txBox="1"/>
          <p:nvPr/>
        </p:nvSpPr>
        <p:spPr>
          <a:xfrm>
            <a:off x="822960" y="4343400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E8A8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งวดข้อมูลล่าสุด</a:t>
            </a:r>
            <a:endParaRPr lang="en-US" sz="950" dirty="0"/>
          </a:p>
        </p:txBody>
      </p:sp>
      <p:sp>
        <p:nvSpPr>
          <p:cNvPr id="9" name="Text 7"/>
          <p:cNvSpPr txBox="1"/>
          <p:nvPr/>
        </p:nvSpPr>
        <p:spPr>
          <a:xfrm>
            <a:off x="822960" y="4572000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ไตรมาส 2/2569</a:t>
            </a:r>
            <a:endParaRPr lang="en-US" sz="1400" dirty="0"/>
          </a:p>
        </p:txBody>
      </p:sp>
      <p:sp>
        <p:nvSpPr>
          <p:cNvPr id="10" name="Text 8"/>
          <p:cNvSpPr txBox="1"/>
          <p:nvPr/>
        </p:nvSpPr>
        <p:spPr>
          <a:xfrm>
            <a:off x="3520440" y="4343400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E8A8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ราคาอ้างอิง</a:t>
            </a:r>
            <a:endParaRPr lang="en-US" sz="950" dirty="0"/>
          </a:p>
        </p:txBody>
      </p:sp>
      <p:sp>
        <p:nvSpPr>
          <p:cNvPr id="11" name="Text 9"/>
          <p:cNvSpPr txBox="1"/>
          <p:nvPr/>
        </p:nvSpPr>
        <p:spPr>
          <a:xfrm>
            <a:off x="3520440" y="4572000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46.00 บาท</a:t>
            </a:r>
            <a:endParaRPr lang="en-US" sz="1400" dirty="0"/>
          </a:p>
        </p:txBody>
      </p:sp>
      <p:sp>
        <p:nvSpPr>
          <p:cNvPr id="12" name="Text 10"/>
          <p:cNvSpPr txBox="1"/>
          <p:nvPr/>
        </p:nvSpPr>
        <p:spPr>
          <a:xfrm>
            <a:off x="6217920" y="4343400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E8A8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วันที่จัดทำ</a:t>
            </a:r>
            <a:endParaRPr lang="en-US" sz="950" dirty="0"/>
          </a:p>
        </p:txBody>
      </p:sp>
      <p:sp>
        <p:nvSpPr>
          <p:cNvPr id="13" name="Text 11"/>
          <p:cNvSpPr txBox="1"/>
          <p:nvPr/>
        </p:nvSpPr>
        <p:spPr>
          <a:xfrm>
            <a:off x="6217920" y="4572000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9 ก.ย. 2569</a:t>
            </a:r>
            <a:endParaRPr lang="en-US" sz="1400" dirty="0"/>
          </a:p>
        </p:txBody>
      </p:sp>
      <p:sp>
        <p:nvSpPr>
          <p:cNvPr id="14" name="Text 12"/>
          <p:cNvSpPr txBox="1"/>
          <p:nvPr/>
        </p:nvSpPr>
        <p:spPr>
          <a:xfrm>
            <a:off x="8915400" y="4343400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E8A8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หน่วย</a:t>
            </a:r>
            <a:endParaRPr lang="en-US" sz="950" dirty="0"/>
          </a:p>
        </p:txBody>
      </p:sp>
      <p:sp>
        <p:nvSpPr>
          <p:cNvPr id="15" name="Text 13"/>
          <p:cNvSpPr txBox="1"/>
          <p:nvPr/>
        </p:nvSpPr>
        <p:spPr>
          <a:xfrm>
            <a:off x="8915400" y="4572000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ล้านบาท</a:t>
            </a:r>
            <a:endParaRPr lang="en-US" sz="1400" dirty="0"/>
          </a:p>
        </p:txBody>
      </p:sp>
      <p:sp>
        <p:nvSpPr>
          <p:cNvPr id="16" name="Text 14"/>
          <p:cNvSpPr txBox="1"/>
          <p:nvPr/>
        </p:nvSpPr>
        <p:spPr>
          <a:xfrm>
            <a:off x="822960" y="6080760"/>
            <a:ext cx="10515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9A55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ไม่ใช่คำแนะนำการลงทุน · จัดทำจากข้อมูลสาธารณะ · ผู้จัดทำไม่ใช่ที่ปรึกษาการลงทุนที่ได้รับใบอนุญาต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11480"/>
            <a:ext cx="420624" cy="420624"/>
          </a:xfrm>
          <a:prstGeom prst="ellipse">
            <a:avLst/>
          </a:prstGeom>
          <a:solidFill>
            <a:srgbClr val="0E5C4A"/>
          </a:solidFill>
          <a:ln/>
        </p:spPr>
      </p:sp>
      <p:sp>
        <p:nvSpPr>
          <p:cNvPr id="3" name="Text 1"/>
          <p:cNvSpPr txBox="1"/>
          <p:nvPr/>
        </p:nvSpPr>
        <p:spPr>
          <a:xfrm>
            <a:off x="548640" y="41148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</a:t>
            </a:r>
            <a:endParaRPr lang="en-US" sz="1300" dirty="0"/>
          </a:p>
        </p:txBody>
      </p:sp>
      <p:sp>
        <p:nvSpPr>
          <p:cNvPr id="4" name="Text 2"/>
          <p:cNvSpPr txBox="1"/>
          <p:nvPr/>
        </p:nvSpPr>
        <p:spPr>
          <a:xfrm>
            <a:off x="1133856" y="347472"/>
            <a:ext cx="10332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ข้อสรุปการลงทุน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1133856" y="932688"/>
            <a:ext cx="10332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คำถามไม่ใช่ "7-Eleven ดีไหม" แต่คือ "ต้องจ่ายแพงแค่ไหน และต้องแบกอะไรพ่วงมาบ้าง"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5394960" cy="2148840"/>
          </a:xfrm>
          <a:prstGeom prst="roundRect">
            <a:avLst>
              <a:gd name="adj" fmla="val 2553"/>
            </a:avLst>
          </a:prstGeom>
          <a:solidFill>
            <a:srgbClr val="E2EEE9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868680" y="1600200"/>
            <a:ext cx="4754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สิ่งที่กำลังซื้อ</a:t>
            </a:r>
            <a:endParaRPr lang="en-US" sz="1300" dirty="0"/>
          </a:p>
        </p:txBody>
      </p:sp>
      <p:sp>
        <p:nvSpPr>
          <p:cNvPr id="8" name="Text 6"/>
          <p:cNvSpPr txBox="1"/>
          <p:nvPr/>
        </p:nvSpPr>
        <p:spPr>
          <a:xfrm>
            <a:off x="868680" y="1938528"/>
            <a:ext cx="47548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อัตรากำไรขั้นต้นธุรกิจ CVS 29.3% เทียบทั้งกลุ่ม 22.8%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เครือข่าย 16,284 สาขาในไทย ขยายปีละราว 700 แห่ง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ซัพพลายเออร์ออกเงินทุนหมุนเวียนให้ — เจ้าหนี้การค้า 117,537 ล้านบาท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6217920" y="1417320"/>
            <a:ext cx="5394960" cy="2148840"/>
          </a:xfrm>
          <a:prstGeom prst="roundRect">
            <a:avLst>
              <a:gd name="adj" fmla="val 2553"/>
            </a:avLst>
          </a:prstGeom>
          <a:solidFill>
            <a:srgbClr val="F5EBDA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10" name="Text 8"/>
          <p:cNvSpPr txBox="1"/>
          <p:nvPr/>
        </p:nvSpPr>
        <p:spPr>
          <a:xfrm>
            <a:off x="6537960" y="1600200"/>
            <a:ext cx="4754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A5A0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สิ่งที่พ่วงมาด้วย</a:t>
            </a:r>
            <a:endParaRPr lang="en-US" sz="1300" dirty="0"/>
          </a:p>
        </p:txBody>
      </p:sp>
      <p:sp>
        <p:nvSpPr>
          <p:cNvPr id="11" name="Text 9"/>
          <p:cNvSpPr txBox="1"/>
          <p:nvPr/>
        </p:nvSpPr>
        <p:spPr>
          <a:xfrm>
            <a:off x="6537960" y="1938528"/>
            <a:ext cx="47548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CP AXTRA กำไรสุทธิปี 2568 ลดลง 13.7% เหลือ 9,356 ล้านบาท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หนี้มีภาระดอกเบี้ยราว 320,000 ล้านบาท แทบไม่ลดมาสามปี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โครงสร้างงบดุลจากดีล Lotus's ที่ยังยืนยันขนาดไม่ได้</a:t>
            </a:r>
            <a:endParaRPr lang="en-US" sz="1200" dirty="0"/>
          </a:p>
        </p:txBody>
      </p:sp>
      <p:sp>
        <p:nvSpPr>
          <p:cNvPr id="12" name="Text 10"/>
          <p:cNvSpPr txBox="1"/>
          <p:nvPr/>
        </p:nvSpPr>
        <p:spPr>
          <a:xfrm>
            <a:off x="548640" y="3886200"/>
            <a:ext cx="2651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P/E (12 เดือนล่าสุด)</a:t>
            </a:r>
            <a:endParaRPr lang="en-US" sz="1000" dirty="0"/>
          </a:p>
        </p:txBody>
      </p:sp>
      <p:sp>
        <p:nvSpPr>
          <p:cNvPr id="13" name="Text 11"/>
          <p:cNvSpPr txBox="1"/>
          <p:nvPr/>
        </p:nvSpPr>
        <p:spPr>
          <a:xfrm>
            <a:off x="548640" y="4123944"/>
            <a:ext cx="26517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13.7x</a:t>
            </a:r>
            <a:endParaRPr lang="en-US" sz="3300" dirty="0"/>
          </a:p>
        </p:txBody>
      </p:sp>
      <p:sp>
        <p:nvSpPr>
          <p:cNvPr id="14" name="Text 12"/>
          <p:cNvSpPr txBox="1"/>
          <p:nvPr/>
        </p:nvSpPr>
        <p:spPr>
          <a:xfrm>
            <a:off x="548640" y="4727448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จาก EPS 3.35 บาท</a:t>
            </a:r>
            <a:endParaRPr lang="en-US" sz="1050" dirty="0"/>
          </a:p>
        </p:txBody>
      </p:sp>
      <p:sp>
        <p:nvSpPr>
          <p:cNvPr id="15" name="Text 13"/>
          <p:cNvSpPr txBox="1"/>
          <p:nvPr/>
        </p:nvSpPr>
        <p:spPr>
          <a:xfrm>
            <a:off x="3383280" y="3886200"/>
            <a:ext cx="2651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อัตราผลตอบแทนปันผล</a:t>
            </a:r>
            <a:endParaRPr lang="en-US" sz="1000" dirty="0"/>
          </a:p>
        </p:txBody>
      </p:sp>
      <p:sp>
        <p:nvSpPr>
          <p:cNvPr id="16" name="Text 14"/>
          <p:cNvSpPr txBox="1"/>
          <p:nvPr/>
        </p:nvSpPr>
        <p:spPr>
          <a:xfrm>
            <a:off x="3383280" y="4123944"/>
            <a:ext cx="26517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3.59%</a:t>
            </a:r>
            <a:endParaRPr lang="en-US" sz="3300" dirty="0"/>
          </a:p>
        </p:txBody>
      </p:sp>
      <p:sp>
        <p:nvSpPr>
          <p:cNvPr id="17" name="Text 15"/>
          <p:cNvSpPr txBox="1"/>
          <p:nvPr/>
        </p:nvSpPr>
        <p:spPr>
          <a:xfrm>
            <a:off x="3383280" y="4727448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จ่าย 53% ของกำไร</a:t>
            </a:r>
            <a:endParaRPr lang="en-US" sz="1050" dirty="0"/>
          </a:p>
        </p:txBody>
      </p:sp>
      <p:sp>
        <p:nvSpPr>
          <p:cNvPr id="18" name="Text 16"/>
          <p:cNvSpPr txBox="1"/>
          <p:nvPr/>
        </p:nvSpPr>
        <p:spPr>
          <a:xfrm>
            <a:off x="6217920" y="3886200"/>
            <a:ext cx="2651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ราคาเป้าหมายนักวิเคราะห์</a:t>
            </a:r>
            <a:endParaRPr lang="en-US" sz="1000" dirty="0"/>
          </a:p>
        </p:txBody>
      </p:sp>
      <p:sp>
        <p:nvSpPr>
          <p:cNvPr id="19" name="Text 17"/>
          <p:cNvSpPr txBox="1"/>
          <p:nvPr/>
        </p:nvSpPr>
        <p:spPr>
          <a:xfrm>
            <a:off x="6217920" y="4123944"/>
            <a:ext cx="26517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61.38</a:t>
            </a:r>
            <a:endParaRPr lang="en-US" sz="3300" dirty="0"/>
          </a:p>
        </p:txBody>
      </p:sp>
      <p:sp>
        <p:nvSpPr>
          <p:cNvPr id="20" name="Text 18"/>
          <p:cNvSpPr txBox="1"/>
          <p:nvPr/>
        </p:nvSpPr>
        <p:spPr>
          <a:xfrm>
            <a:off x="6217920" y="4727448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บาท · 20 ราย ซื้อ 19 ถือ 1</a:t>
            </a:r>
            <a:endParaRPr lang="en-US" sz="1050" dirty="0"/>
          </a:p>
        </p:txBody>
      </p:sp>
      <p:sp>
        <p:nvSpPr>
          <p:cNvPr id="21" name="Text 19"/>
          <p:cNvSpPr txBox="1"/>
          <p:nvPr/>
        </p:nvSpPr>
        <p:spPr>
          <a:xfrm>
            <a:off x="9052560" y="3886200"/>
            <a:ext cx="2651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SSSG ไตรมาสล่าสุด</a:t>
            </a:r>
            <a:endParaRPr lang="en-US" sz="1000" dirty="0"/>
          </a:p>
        </p:txBody>
      </p:sp>
      <p:sp>
        <p:nvSpPr>
          <p:cNvPr id="22" name="Text 20"/>
          <p:cNvSpPr txBox="1"/>
          <p:nvPr/>
        </p:nvSpPr>
        <p:spPr>
          <a:xfrm>
            <a:off x="9052560" y="4123944"/>
            <a:ext cx="26517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300" b="1" dirty="0">
                <a:solidFill>
                  <a:srgbClr val="C2802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0.8%</a:t>
            </a:r>
            <a:endParaRPr lang="en-US" sz="3300" dirty="0"/>
          </a:p>
        </p:txBody>
      </p:sp>
      <p:sp>
        <p:nvSpPr>
          <p:cNvPr id="23" name="Text 21"/>
          <p:cNvSpPr txBox="1"/>
          <p:nvPr/>
        </p:nvSpPr>
        <p:spPr>
          <a:xfrm>
            <a:off x="9052560" y="4727448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ลงจาก 5.5% ในปี 2566</a:t>
            </a:r>
            <a:endParaRPr lang="en-US" sz="1050" dirty="0"/>
          </a:p>
        </p:txBody>
      </p:sp>
      <p:sp>
        <p:nvSpPr>
          <p:cNvPr id="24" name="Text 22"/>
          <p:cNvSpPr txBox="1"/>
          <p:nvPr/>
        </p:nvSpPr>
        <p:spPr>
          <a:xfrm>
            <a:off x="548640" y="5440680"/>
            <a:ext cx="110642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ที่ P/E 13.7 เท่า ราคานี้ไม่แพงถ้ากำไรโตได้ 8–10% ต่อปี แต่ไม่ถูกถ้าโตเพียง 4–6% ตามกรณีฐาน</a:t>
            </a:r>
            <a:endParaRPr lang="en-US" sz="1500" dirty="0"/>
          </a:p>
        </p:txBody>
      </p:sp>
      <p:sp>
        <p:nvSpPr>
          <p:cNvPr id="25" name="Text 23"/>
          <p:cNvSpPr txBox="1"/>
          <p:nvPr/>
        </p:nvSpPr>
        <p:spPr>
          <a:xfrm>
            <a:off x="548640" y="6382512"/>
            <a:ext cx="11064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แหล่ง: S1 MD&amp;A 2Q26 · S7/S8 CP AXTRA · S9 SET ราคาปิด 3 ก.ย. 2026 · S10 SETTRADE 8 ก.ย. 2026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11480"/>
            <a:ext cx="420624" cy="420624"/>
          </a:xfrm>
          <a:prstGeom prst="ellipse">
            <a:avLst/>
          </a:prstGeom>
          <a:solidFill>
            <a:srgbClr val="0E5C4A"/>
          </a:solidFill>
          <a:ln/>
        </p:spPr>
      </p:sp>
      <p:sp>
        <p:nvSpPr>
          <p:cNvPr id="3" name="Text 1"/>
          <p:cNvSpPr txBox="1"/>
          <p:nvPr/>
        </p:nvSpPr>
        <p:spPr>
          <a:xfrm>
            <a:off x="548640" y="41148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</a:t>
            </a:r>
            <a:endParaRPr lang="en-US" sz="1300" dirty="0"/>
          </a:p>
        </p:txBody>
      </p:sp>
      <p:sp>
        <p:nvSpPr>
          <p:cNvPr id="4" name="Text 2"/>
          <p:cNvSpPr txBox="1"/>
          <p:nvPr/>
        </p:nvSpPr>
        <p:spPr>
          <a:xfrm>
            <a:off x="1133856" y="347472"/>
            <a:ext cx="10332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ผลประกอบการ: กำไรโตเร็วกว่ารายได้ แต่กำลังบรรจบกัน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1133856" y="932688"/>
            <a:ext cx="10332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งบรวม · กำไรสุทธิเป็นส่วนที่เป็นของผู้ถือหุ้นบริษัทใหญ่ · หน่วยเป็นร้อยละ</a:t>
            </a:r>
            <a:endParaRPr lang="en-US" sz="1250" dirty="0"/>
          </a:p>
        </p:txBody>
      </p:sp>
      <p:graphicFrame>
        <p:nvGraphicFramePr>
          <p:cNvPr id="6" name="Chart 0" descr=""/>
          <p:cNvGraphicFramePr/>
          <p:nvPr/>
        </p:nvGraphicFramePr>
        <p:xfrm>
          <a:off x="548640" y="1481328"/>
          <a:ext cx="6858000" cy="39776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7" name="Shape 4"/>
          <p:cNvSpPr/>
          <p:nvPr/>
        </p:nvSpPr>
        <p:spPr>
          <a:xfrm>
            <a:off x="7680960" y="1481328"/>
            <a:ext cx="3931920" cy="2788920"/>
          </a:xfrm>
          <a:prstGeom prst="roundRect">
            <a:avLst>
              <a:gd name="adj" fmla="val 1967"/>
            </a:avLst>
          </a:prstGeom>
          <a:solidFill>
            <a:srgbClr val="F3F5F2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8" name="Text 5"/>
          <p:cNvSpPr txBox="1"/>
          <p:nvPr/>
        </p:nvSpPr>
        <p:spPr>
          <a:xfrm>
            <a:off x="7909560" y="1664208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รายได้รวม FY2025</a:t>
            </a:r>
            <a:endParaRPr lang="en-US" sz="1050" dirty="0"/>
          </a:p>
        </p:txBody>
      </p:sp>
      <p:sp>
        <p:nvSpPr>
          <p:cNvPr id="9" name="Text 6"/>
          <p:cNvSpPr txBox="1"/>
          <p:nvPr/>
        </p:nvSpPr>
        <p:spPr>
          <a:xfrm>
            <a:off x="10332720" y="1664208"/>
            <a:ext cx="1051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1,022,143</a:t>
            </a:r>
            <a:endParaRPr lang="en-US" sz="1050" dirty="0"/>
          </a:p>
        </p:txBody>
      </p:sp>
      <p:sp>
        <p:nvSpPr>
          <p:cNvPr id="10" name="Text 7"/>
          <p:cNvSpPr txBox="1"/>
          <p:nvPr/>
        </p:nvSpPr>
        <p:spPr>
          <a:xfrm>
            <a:off x="7909560" y="2029968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กำไรสุทธิส่วนบริษัทใหญ่ FY2025</a:t>
            </a:r>
            <a:endParaRPr lang="en-US" sz="1050" dirty="0"/>
          </a:p>
        </p:txBody>
      </p:sp>
      <p:sp>
        <p:nvSpPr>
          <p:cNvPr id="11" name="Text 8"/>
          <p:cNvSpPr txBox="1"/>
          <p:nvPr/>
        </p:nvSpPr>
        <p:spPr>
          <a:xfrm>
            <a:off x="10332720" y="2029968"/>
            <a:ext cx="1051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28,206</a:t>
            </a:r>
            <a:endParaRPr lang="en-US" sz="1050" dirty="0"/>
          </a:p>
        </p:txBody>
      </p:sp>
      <p:sp>
        <p:nvSpPr>
          <p:cNvPr id="12" name="Text 9"/>
          <p:cNvSpPr txBox="1"/>
          <p:nvPr/>
        </p:nvSpPr>
        <p:spPr>
          <a:xfrm>
            <a:off x="7909560" y="2395728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EPS FY2025</a:t>
            </a:r>
            <a:endParaRPr lang="en-US" sz="1050" dirty="0"/>
          </a:p>
        </p:txBody>
      </p:sp>
      <p:sp>
        <p:nvSpPr>
          <p:cNvPr id="13" name="Text 10"/>
          <p:cNvSpPr txBox="1"/>
          <p:nvPr/>
        </p:nvSpPr>
        <p:spPr>
          <a:xfrm>
            <a:off x="10332720" y="2395728"/>
            <a:ext cx="1051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3.10 บาท</a:t>
            </a:r>
            <a:endParaRPr lang="en-US" sz="1050" dirty="0"/>
          </a:p>
        </p:txBody>
      </p:sp>
      <p:sp>
        <p:nvSpPr>
          <p:cNvPr id="14" name="Text 11"/>
          <p:cNvSpPr txBox="1"/>
          <p:nvPr/>
        </p:nvSpPr>
        <p:spPr>
          <a:xfrm>
            <a:off x="7909560" y="2761488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CAGR รายได้ 2565→2568</a:t>
            </a:r>
            <a:endParaRPr lang="en-US" sz="1050" dirty="0"/>
          </a:p>
        </p:txBody>
      </p:sp>
      <p:sp>
        <p:nvSpPr>
          <p:cNvPr id="15" name="Text 12"/>
          <p:cNvSpPr txBox="1"/>
          <p:nvPr/>
        </p:nvSpPr>
        <p:spPr>
          <a:xfrm>
            <a:off x="10332720" y="2761488"/>
            <a:ext cx="1051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+6.2% ต่อปี</a:t>
            </a:r>
            <a:endParaRPr lang="en-US" sz="1050" dirty="0"/>
          </a:p>
        </p:txBody>
      </p:sp>
      <p:sp>
        <p:nvSpPr>
          <p:cNvPr id="16" name="Text 13"/>
          <p:cNvSpPr txBox="1"/>
          <p:nvPr/>
        </p:nvSpPr>
        <p:spPr>
          <a:xfrm>
            <a:off x="7909560" y="3127248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CAGR กำไรสุทธิ 2565→2568</a:t>
            </a:r>
            <a:endParaRPr lang="en-US" sz="1050" dirty="0"/>
          </a:p>
        </p:txBody>
      </p:sp>
      <p:sp>
        <p:nvSpPr>
          <p:cNvPr id="17" name="Text 14"/>
          <p:cNvSpPr txBox="1"/>
          <p:nvPr/>
        </p:nvSpPr>
        <p:spPr>
          <a:xfrm>
            <a:off x="10332720" y="3127248"/>
            <a:ext cx="1051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+28.6% ต่อปี</a:t>
            </a:r>
            <a:endParaRPr lang="en-US" sz="1050" dirty="0"/>
          </a:p>
        </p:txBody>
      </p:sp>
      <p:sp>
        <p:nvSpPr>
          <p:cNvPr id="18" name="Text 15"/>
          <p:cNvSpPr txBox="1"/>
          <p:nvPr/>
        </p:nvSpPr>
        <p:spPr>
          <a:xfrm>
            <a:off x="7909560" y="3493008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ช่องว่างการเติบโต ปี 2566</a:t>
            </a:r>
            <a:endParaRPr lang="en-US" sz="1050" dirty="0"/>
          </a:p>
        </p:txBody>
      </p:sp>
      <p:sp>
        <p:nvSpPr>
          <p:cNvPr id="19" name="Text 16"/>
          <p:cNvSpPr txBox="1"/>
          <p:nvPr/>
        </p:nvSpPr>
        <p:spPr>
          <a:xfrm>
            <a:off x="10332720" y="3493008"/>
            <a:ext cx="1051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31.4 จุด</a:t>
            </a:r>
            <a:endParaRPr lang="en-US" sz="1050" dirty="0"/>
          </a:p>
        </p:txBody>
      </p:sp>
      <p:sp>
        <p:nvSpPr>
          <p:cNvPr id="20" name="Text 17"/>
          <p:cNvSpPr txBox="1"/>
          <p:nvPr/>
        </p:nvSpPr>
        <p:spPr>
          <a:xfrm>
            <a:off x="7909560" y="3858768"/>
            <a:ext cx="2468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ช่องว่างการเติบโต 2Q26</a:t>
            </a:r>
            <a:endParaRPr lang="en-US" sz="1050" dirty="0"/>
          </a:p>
        </p:txBody>
      </p:sp>
      <p:sp>
        <p:nvSpPr>
          <p:cNvPr id="21" name="Text 18"/>
          <p:cNvSpPr txBox="1"/>
          <p:nvPr/>
        </p:nvSpPr>
        <p:spPr>
          <a:xfrm>
            <a:off x="10332720" y="3858768"/>
            <a:ext cx="10515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7.4 จุด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7680960" y="4434840"/>
            <a:ext cx="3931920" cy="1024128"/>
          </a:xfrm>
          <a:prstGeom prst="roundRect">
            <a:avLst>
              <a:gd name="adj" fmla="val 5357"/>
            </a:avLst>
          </a:prstGeom>
          <a:solidFill>
            <a:srgbClr val="F5EBDA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23" name="Text 20"/>
          <p:cNvSpPr txBox="1"/>
          <p:nvPr/>
        </p:nvSpPr>
        <p:spPr>
          <a:xfrm>
            <a:off x="7909560" y="4553712"/>
            <a:ext cx="3474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8A5A0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ยังระบุสาเหตุไม่ได้</a:t>
            </a:r>
            <a:endParaRPr lang="en-US" sz="1100" dirty="0"/>
          </a:p>
        </p:txBody>
      </p:sp>
      <p:sp>
        <p:nvSpPr>
          <p:cNvPr id="24" name="Text 21"/>
          <p:cNvSpPr txBox="1"/>
          <p:nvPr/>
        </p:nvSpPr>
        <p:spPr>
          <a:xfrm>
            <a:off x="7909560" y="4791456"/>
            <a:ext cx="347472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2567 กำไรขั้นต้นโตเพียง 10.3% แต่กำไรก่อนภาษีโต 35.7% — การเร่งตัวส่วนใหญ่เกิดใต้บรรทัดกำไรขั้นต้น</a:t>
            </a:r>
            <a:endParaRPr lang="en-US" sz="1000" dirty="0"/>
          </a:p>
        </p:txBody>
      </p:sp>
      <p:sp>
        <p:nvSpPr>
          <p:cNvPr id="25" name="Text 22"/>
          <p:cNvSpPr txBox="1"/>
          <p:nvPr/>
        </p:nvSpPr>
        <p:spPr>
          <a:xfrm>
            <a:off x="548640" y="6382512"/>
            <a:ext cx="11064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แหล่ง: S5 MD&amp;A ปี 2566 · S4 MD&amp;A ปี 2567 · S3 MD&amp;A ปี 2568 · S1 MD&amp;A 2Q26 — ข้อมูลจริง ไม่ใช่ประมาณการ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11480"/>
            <a:ext cx="420624" cy="420624"/>
          </a:xfrm>
          <a:prstGeom prst="ellipse">
            <a:avLst/>
          </a:prstGeom>
          <a:solidFill>
            <a:srgbClr val="0E5C4A"/>
          </a:solidFill>
          <a:ln/>
        </p:spPr>
      </p:sp>
      <p:sp>
        <p:nvSpPr>
          <p:cNvPr id="3" name="Text 1"/>
          <p:cNvSpPr txBox="1"/>
          <p:nvPr/>
        </p:nvSpPr>
        <p:spPr>
          <a:xfrm>
            <a:off x="548640" y="41148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</a:t>
            </a:r>
            <a:endParaRPr lang="en-US" sz="1300" dirty="0"/>
          </a:p>
        </p:txBody>
      </p:sp>
      <p:sp>
        <p:nvSpPr>
          <p:cNvPr id="4" name="Text 2"/>
          <p:cNvSpPr txBox="1"/>
          <p:nvPr/>
        </p:nvSpPr>
        <p:spPr>
          <a:xfrm>
            <a:off x="1133856" y="347472"/>
            <a:ext cx="10332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การเติบโต: เหลือแค่การเปิดสาขา และเพดานถูกกำหนดโดย GDP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1133856" y="932688"/>
            <a:ext cx="10332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ยอดขายสาขาเดิม (SSSG) หน่วยเป็นร้อยละ · ปี 2568 บริษัทไม่เปิดตัวเลข</a:t>
            </a:r>
            <a:endParaRPr lang="en-US" sz="1250" dirty="0"/>
          </a:p>
        </p:txBody>
      </p:sp>
      <p:graphicFrame>
        <p:nvGraphicFramePr>
          <p:cNvPr id="6" name="Chart 0" descr=""/>
          <p:cNvGraphicFramePr/>
          <p:nvPr/>
        </p:nvGraphicFramePr>
        <p:xfrm>
          <a:off x="548640" y="1481328"/>
          <a:ext cx="6035040" cy="3931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7" name="Shape 4"/>
          <p:cNvSpPr/>
          <p:nvPr/>
        </p:nvSpPr>
        <p:spPr>
          <a:xfrm>
            <a:off x="6903720" y="1581912"/>
            <a:ext cx="219456" cy="219456"/>
          </a:xfrm>
          <a:prstGeom prst="ellipse">
            <a:avLst/>
          </a:prstGeom>
          <a:solidFill>
            <a:srgbClr val="12836A"/>
          </a:solidFill>
          <a:ln/>
        </p:spPr>
      </p:sp>
      <p:sp>
        <p:nvSpPr>
          <p:cNvPr id="8" name="Text 5"/>
          <p:cNvSpPr txBox="1"/>
          <p:nvPr/>
        </p:nvSpPr>
        <p:spPr>
          <a:xfrm>
            <a:off x="7269480" y="1536192"/>
            <a:ext cx="4343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บริษัทผูกรายได้ไว้กับ GDP</a:t>
            </a:r>
            <a:endParaRPr lang="en-US" sz="1250" dirty="0"/>
          </a:p>
        </p:txBody>
      </p:sp>
      <p:sp>
        <p:nvSpPr>
          <p:cNvPr id="9" name="Text 6"/>
          <p:cNvSpPr txBox="1"/>
          <p:nvPr/>
        </p:nvSpPr>
        <p:spPr>
          <a:xfrm>
            <a:off x="7269480" y="1819656"/>
            <a:ext cx="4343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MD&amp;A ระบุว่ารายได้จะโต "สอดคล้องกับการเติบโตทางเศรษฐกิจของไทย" ขณะที่ GDP ไตรมาส 2/2569 โต 1.9% และคาดทั้งปี 2.0–2.5%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6903720" y="2587752"/>
            <a:ext cx="219456" cy="219456"/>
          </a:xfrm>
          <a:prstGeom prst="ellipse">
            <a:avLst/>
          </a:prstGeom>
          <a:solidFill>
            <a:srgbClr val="12836A"/>
          </a:solidFill>
          <a:ln/>
        </p:spPr>
      </p:sp>
      <p:sp>
        <p:nvSpPr>
          <p:cNvPr id="11" name="Text 8"/>
          <p:cNvSpPr txBox="1"/>
          <p:nvPr/>
        </p:nvSpPr>
        <p:spPr>
          <a:xfrm>
            <a:off x="7269480" y="2542032"/>
            <a:ext cx="4343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เหลือการเปิดสาขาเป็นตัวขับเคลื่อน</a:t>
            </a:r>
            <a:endParaRPr lang="en-US" sz="1250" dirty="0"/>
          </a:p>
        </p:txBody>
      </p:sp>
      <p:sp>
        <p:nvSpPr>
          <p:cNvPr id="12" name="Text 9"/>
          <p:cNvSpPr txBox="1"/>
          <p:nvPr/>
        </p:nvSpPr>
        <p:spPr>
          <a:xfrm>
            <a:off x="7269480" y="2825496"/>
            <a:ext cx="4343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เป้า 700 สาขาในปี 2569 คิดเป็นราว 4.4% ของฐานเดิม ด้วยงบลงทุน 12,000–13,600 ล้านบาท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6903720" y="3593592"/>
            <a:ext cx="219456" cy="219456"/>
          </a:xfrm>
          <a:prstGeom prst="ellipse">
            <a:avLst/>
          </a:prstGeom>
          <a:solidFill>
            <a:srgbClr val="12836A"/>
          </a:solidFill>
          <a:ln/>
        </p:spPr>
      </p:sp>
      <p:sp>
        <p:nvSpPr>
          <p:cNvPr id="14" name="Text 11"/>
          <p:cNvSpPr txBox="1"/>
          <p:nvPr/>
        </p:nvSpPr>
        <p:spPr>
          <a:xfrm>
            <a:off x="7269480" y="3547872"/>
            <a:ext cx="4343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ผลิตภาพต่อสาขาหยุดเพิ่ม</a:t>
            </a:r>
            <a:endParaRPr lang="en-US" sz="1250" dirty="0"/>
          </a:p>
        </p:txBody>
      </p:sp>
      <p:sp>
        <p:nvSpPr>
          <p:cNvPr id="15" name="Text 12"/>
          <p:cNvSpPr txBox="1"/>
          <p:nvPr/>
        </p:nvSpPr>
        <p:spPr>
          <a:xfrm>
            <a:off x="7269480" y="3831336"/>
            <a:ext cx="4343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ยอดขายต่อร้านต่อวันโต 3.8% ในปี 2567 ก่อนลดลง 0.15% ในปี 2568 — ยังไม่พอสรุปว่าแย่งลูกค้ากันเอง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6903720" y="4599432"/>
            <a:ext cx="219456" cy="219456"/>
          </a:xfrm>
          <a:prstGeom prst="ellipse">
            <a:avLst/>
          </a:prstGeom>
          <a:solidFill>
            <a:srgbClr val="12836A"/>
          </a:solidFill>
          <a:ln/>
        </p:spPr>
      </p:sp>
      <p:sp>
        <p:nvSpPr>
          <p:cNvPr id="17" name="Text 14"/>
          <p:cNvSpPr txBox="1"/>
          <p:nvPr/>
        </p:nvSpPr>
        <p:spPr>
          <a:xfrm>
            <a:off x="7269480" y="4553712"/>
            <a:ext cx="4343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อุตสาหกรรมยังโตกว่า GDP</a:t>
            </a:r>
            <a:endParaRPr lang="en-US" sz="1250" dirty="0"/>
          </a:p>
        </p:txBody>
      </p:sp>
      <p:sp>
        <p:nvSpPr>
          <p:cNvPr id="18" name="Text 15"/>
          <p:cNvSpPr txBox="1"/>
          <p:nvPr/>
        </p:nvSpPr>
        <p:spPr>
          <a:xfrm>
            <a:off x="7269480" y="4837176"/>
            <a:ext cx="4343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Krungsri คาดร้านสะดวกซื้อโต 4.5–5.2% ต่อปีในปี 2569–2571 เทียบค้าปลีกสมัยใหม่ 1.5–2.5% ในปี 2569</a:t>
            </a:r>
            <a:endParaRPr lang="en-US" sz="1050" dirty="0"/>
          </a:p>
        </p:txBody>
      </p:sp>
      <p:sp>
        <p:nvSpPr>
          <p:cNvPr id="19" name="Text 16"/>
          <p:cNvSpPr txBox="1"/>
          <p:nvPr/>
        </p:nvSpPr>
        <p:spPr>
          <a:xfrm>
            <a:off x="548640" y="6382512"/>
            <a:ext cx="11064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แหล่ง: S5, S4, S2, S1 MD&amp;A · S11 Krungsri Research 30 เม.ย. 2026 · S12 สภาพัฒน์ 17 ส.ค. 2026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11480"/>
            <a:ext cx="420624" cy="420624"/>
          </a:xfrm>
          <a:prstGeom prst="ellipse">
            <a:avLst/>
          </a:prstGeom>
          <a:solidFill>
            <a:srgbClr val="0E5C4A"/>
          </a:solidFill>
          <a:ln/>
        </p:spPr>
      </p:sp>
      <p:sp>
        <p:nvSpPr>
          <p:cNvPr id="3" name="Text 1"/>
          <p:cNvSpPr txBox="1"/>
          <p:nvPr/>
        </p:nvSpPr>
        <p:spPr>
          <a:xfrm>
            <a:off x="548640" y="41148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</a:t>
            </a:r>
            <a:endParaRPr lang="en-US" sz="1300" dirty="0"/>
          </a:p>
        </p:txBody>
      </p:sp>
      <p:sp>
        <p:nvSpPr>
          <p:cNvPr id="4" name="Text 2"/>
          <p:cNvSpPr txBox="1"/>
          <p:nvPr/>
        </p:nvSpPr>
        <p:spPr>
          <a:xfrm>
            <a:off x="1133856" y="347472"/>
            <a:ext cx="10332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ความได้เปรียบในการแข่งขัน และข้อโต้แย้ง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1133856" y="932688"/>
            <a:ext cx="10332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ทุกข้อมีหลักฐานจากเอกสารต้นทาง และมีข้อโต้แย้งกำกับ</a:t>
            </a:r>
            <a:endParaRPr lang="en-US" sz="1250" dirty="0"/>
          </a:p>
        </p:txBody>
      </p:sp>
      <p:sp>
        <p:nvSpPr>
          <p:cNvPr id="6" name="Text 4"/>
          <p:cNvSpPr txBox="1"/>
          <p:nvPr/>
        </p:nvSpPr>
        <p:spPr>
          <a:xfrm>
            <a:off x="548640" y="1417320"/>
            <a:ext cx="53949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ความได้เปรียบที่มีหลักฐาน</a:t>
            </a:r>
            <a:endParaRPr lang="en-US" sz="1300" dirty="0"/>
          </a:p>
        </p:txBody>
      </p:sp>
      <p:sp>
        <p:nvSpPr>
          <p:cNvPr id="7" name="Text 5"/>
          <p:cNvSpPr txBox="1"/>
          <p:nvPr/>
        </p:nvSpPr>
        <p:spPr>
          <a:xfrm>
            <a:off x="6217920" y="1417320"/>
            <a:ext cx="53949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A5A0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ข้อโต้แย้งที่ต้องชั่งน้ำหนัก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182880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E2EEE9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777240" y="192024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เครือข่ายที่ตามไม่ทัน</a:t>
            </a:r>
            <a:endParaRPr lang="en-US" sz="1150" dirty="0"/>
          </a:p>
        </p:txBody>
      </p:sp>
      <p:sp>
        <p:nvSpPr>
          <p:cNvPr id="10" name="Text 8"/>
          <p:cNvSpPr txBox="1"/>
          <p:nvPr/>
        </p:nvSpPr>
        <p:spPr>
          <a:xfrm>
            <a:off x="777240" y="217627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16,284 สาขาในไทย บวกลาว 32 กัมพูชา 39 ขยายปีละราว 700 แห่งสามปีติด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217920" y="182880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F5EBDA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12" name="Text 10"/>
          <p:cNvSpPr txBox="1"/>
          <p:nvPr/>
        </p:nvSpPr>
        <p:spPr>
          <a:xfrm>
            <a:off x="6446520" y="192024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8A5A0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เครือข่ายใหญ่ขึ้นแต่ไม่ได้ผลิตภาพขึ้น</a:t>
            </a:r>
            <a:endParaRPr lang="en-US" sz="1150" dirty="0"/>
          </a:p>
        </p:txBody>
      </p:sp>
      <p:sp>
        <p:nvSpPr>
          <p:cNvPr id="13" name="Text 11"/>
          <p:cNvSpPr txBox="1"/>
          <p:nvPr/>
        </p:nvSpPr>
        <p:spPr>
          <a:xfrm>
            <a:off x="6446520" y="217627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ขยาย 4.6% ในปี 2568 แต่ยอดขายต่อร้านต่อวันไม่เพิ่ม และ SSSG ลงเหลือ 0.8%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548640" y="288036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E2EEE9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15" name="Text 13"/>
          <p:cNvSpPr txBox="1"/>
          <p:nvPr/>
        </p:nvSpPr>
        <p:spPr>
          <a:xfrm>
            <a:off x="777240" y="297180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ซัพพลายเออร์ออกเงินทุนให้</a:t>
            </a:r>
            <a:endParaRPr lang="en-US" sz="1150" dirty="0"/>
          </a:p>
        </p:txBody>
      </p:sp>
      <p:sp>
        <p:nvSpPr>
          <p:cNvPr id="16" name="Text 14"/>
          <p:cNvSpPr txBox="1"/>
          <p:nvPr/>
        </p:nvSpPr>
        <p:spPr>
          <a:xfrm>
            <a:off x="777240" y="322783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เจ้าหนี้การค้า 117,537 ล้านบาท เทียบลูกหนี้การค้าเพียง 4,781 ล้านบาท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217920" y="288036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F5EBDA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18" name="Text 16"/>
          <p:cNvSpPr txBox="1"/>
          <p:nvPr/>
        </p:nvSpPr>
        <p:spPr>
          <a:xfrm>
            <a:off x="6446520" y="297180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8A5A0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ความได้เปรียบนี้ขยายตามยอดขาย</a:t>
            </a:r>
            <a:endParaRPr lang="en-US" sz="1150" dirty="0"/>
          </a:p>
        </p:txBody>
      </p:sp>
      <p:sp>
        <p:nvSpPr>
          <p:cNvPr id="19" name="Text 17"/>
          <p:cNvSpPr txBox="1"/>
          <p:nvPr/>
        </p:nvSpPr>
        <p:spPr>
          <a:xfrm>
            <a:off x="6446520" y="322783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เมื่อยอดขายชะลอ เงินทุนหมุนเวียนที่ได้ฟรีก็หดตามไปด้วย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548640" y="393192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E2EEE9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21" name="Text 19"/>
          <p:cNvSpPr txBox="1"/>
          <p:nvPr/>
        </p:nvSpPr>
        <p:spPr>
          <a:xfrm>
            <a:off x="777240" y="402336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มาร์จิ้น CVS สูงกว่าทั้งกลุ่มมาก</a:t>
            </a:r>
            <a:endParaRPr lang="en-US" sz="1150" dirty="0"/>
          </a:p>
        </p:txBody>
      </p:sp>
      <p:sp>
        <p:nvSpPr>
          <p:cNvPr id="22" name="Text 20"/>
          <p:cNvSpPr txBox="1"/>
          <p:nvPr/>
        </p:nvSpPr>
        <p:spPr>
          <a:xfrm>
            <a:off x="777240" y="427939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อัตรากำไรขั้นต้น 29.3% เทียบงบรวม 22.8% กำไรจากดำเนินงานโต 11.0%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6217920" y="393192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F5EBDA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24" name="Text 22"/>
          <p:cNvSpPr txBox="1"/>
          <p:nvPr/>
        </p:nvSpPr>
        <p:spPr>
          <a:xfrm>
            <a:off x="6446520" y="402336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8A5A0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ธุรกิจค้าส่งถ่วงภาพรวม</a:t>
            </a:r>
            <a:endParaRPr lang="en-US" sz="1150" dirty="0"/>
          </a:p>
        </p:txBody>
      </p:sp>
      <p:sp>
        <p:nvSpPr>
          <p:cNvPr id="25" name="Text 23"/>
          <p:cNvSpPr txBox="1"/>
          <p:nvPr/>
        </p:nvSpPr>
        <p:spPr>
          <a:xfrm>
            <a:off x="6446520" y="427939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รายได้ 47% ของกลุ่ม แต่กำไรก่อนต้นทุนการเงินเพียง 23%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548640" y="498348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E2EEE9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27" name="Text 25"/>
          <p:cNvSpPr txBox="1"/>
          <p:nvPr/>
        </p:nvSpPr>
        <p:spPr>
          <a:xfrm>
            <a:off x="777240" y="507492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E5C4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ขนาดสร้างอำนาจต่อรอง</a:t>
            </a:r>
            <a:endParaRPr lang="en-US" sz="1150" dirty="0"/>
          </a:p>
        </p:txBody>
      </p:sp>
      <p:sp>
        <p:nvSpPr>
          <p:cNvPr id="28" name="Text 26"/>
          <p:cNvSpPr txBox="1"/>
          <p:nvPr/>
        </p:nvSpPr>
        <p:spPr>
          <a:xfrm>
            <a:off x="777240" y="533095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ความหนาแน่นสาขาทำให้ต้นทุนกระจายสินค้าต่อหน่วยต่ำกว่าคู่แข่ง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6217920" y="4983480"/>
            <a:ext cx="5394960" cy="914400"/>
          </a:xfrm>
          <a:prstGeom prst="roundRect">
            <a:avLst>
              <a:gd name="adj" fmla="val 6000"/>
            </a:avLst>
          </a:prstGeom>
          <a:solidFill>
            <a:srgbClr val="F5EBDA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30" name="Text 28"/>
          <p:cNvSpPr txBox="1"/>
          <p:nvPr/>
        </p:nvSpPr>
        <p:spPr>
          <a:xfrm>
            <a:off x="6446520" y="5074920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8A5A0C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ขนาดทำให้ถูกกันออกจากมาตรการรัฐ</a:t>
            </a:r>
            <a:endParaRPr lang="en-US" sz="1150" dirty="0"/>
          </a:p>
        </p:txBody>
      </p:sp>
      <p:sp>
        <p:nvSpPr>
          <p:cNvPr id="31" name="Text 29"/>
          <p:cNvSpPr txBox="1"/>
          <p:nvPr/>
        </p:nvSpPr>
        <p:spPr>
          <a:xfrm>
            <a:off x="6446520" y="5330952"/>
            <a:ext cx="49377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7-Eleven ไม่เข้าร่วมโครงการคนละครึ่ง ซึ่งกดทราฟฟิกเดือน มิ.ย. 2569</a:t>
            </a:r>
            <a:endParaRPr lang="en-US" sz="1000" dirty="0"/>
          </a:p>
        </p:txBody>
      </p:sp>
      <p:sp>
        <p:nvSpPr>
          <p:cNvPr id="32" name="Text 30"/>
          <p:cNvSpPr txBox="1"/>
          <p:nvPr/>
        </p:nvSpPr>
        <p:spPr>
          <a:xfrm>
            <a:off x="548640" y="6382512"/>
            <a:ext cx="11064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แหล่ง: S1 MD&amp;A 2Q26 · S3 MD&amp;A ปี 2568 · รายงานข่าวหลังผลประกอบการไตรมาส 2/2569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11480"/>
            <a:ext cx="420624" cy="420624"/>
          </a:xfrm>
          <a:prstGeom prst="ellipse">
            <a:avLst/>
          </a:prstGeom>
          <a:solidFill>
            <a:srgbClr val="0E5C4A"/>
          </a:solidFill>
          <a:ln/>
        </p:spPr>
      </p:sp>
      <p:sp>
        <p:nvSpPr>
          <p:cNvPr id="3" name="Text 1"/>
          <p:cNvSpPr txBox="1"/>
          <p:nvPr/>
        </p:nvSpPr>
        <p:spPr>
          <a:xfrm>
            <a:off x="548640" y="41148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5</a:t>
            </a:r>
            <a:endParaRPr lang="en-US" sz="1300" dirty="0"/>
          </a:p>
        </p:txBody>
      </p:sp>
      <p:sp>
        <p:nvSpPr>
          <p:cNvPr id="4" name="Text 2"/>
          <p:cNvSpPr txBox="1"/>
          <p:nvPr/>
        </p:nvSpPr>
        <p:spPr>
          <a:xfrm>
            <a:off x="1133856" y="347472"/>
            <a:ext cx="10332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ความเสี่ยง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1133856" y="932688"/>
            <a:ext cx="10332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จัดลำดับตามผลกระทบต่อกำไรที่เป็นของผู้ถือหุ้น CPALL ในกรอบ 3–5 ปี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48640" y="1481328"/>
            <a:ext cx="3520440" cy="1874520"/>
          </a:xfrm>
          <a:prstGeom prst="roundRect">
            <a:avLst>
              <a:gd name="adj" fmla="val 2927"/>
            </a:avLst>
          </a:prstGeom>
          <a:solidFill>
            <a:srgbClr val="F3F5F2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77240" y="1682496"/>
            <a:ext cx="1234440" cy="274320"/>
          </a:xfrm>
          <a:prstGeom prst="roundRect">
            <a:avLst>
              <a:gd name="adj" fmla="val 46667"/>
            </a:avLst>
          </a:prstGeom>
          <a:solidFill>
            <a:srgbClr val="8C2F22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777240" y="1682496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สูง</a:t>
            </a:r>
            <a:endParaRPr lang="en-US" sz="900" dirty="0"/>
          </a:p>
        </p:txBody>
      </p:sp>
      <p:sp>
        <p:nvSpPr>
          <p:cNvPr id="9" name="Text 7"/>
          <p:cNvSpPr txBox="1"/>
          <p:nvPr/>
        </p:nvSpPr>
        <p:spPr>
          <a:xfrm>
            <a:off x="777240" y="2048256"/>
            <a:ext cx="3063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CP AXTRA กำลังถอยหลัง</a:t>
            </a:r>
            <a:endParaRPr lang="en-US" sz="1300" dirty="0"/>
          </a:p>
        </p:txBody>
      </p:sp>
      <p:sp>
        <p:nvSpPr>
          <p:cNvPr id="10" name="Text 8"/>
          <p:cNvSpPr txBox="1"/>
          <p:nvPr/>
        </p:nvSpPr>
        <p:spPr>
          <a:xfrm>
            <a:off x="777240" y="2395728"/>
            <a:ext cx="3063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กำไรสุทธิปี 2568 ลดลง 13.7% เหลือ 9,356 ล้านบาท ขณะรายได้เพิ่มเพียง 1.7% — บริษัทลูกที่กินรายได้เกือบครึ่งของกลุ่ม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4279392" y="1481328"/>
            <a:ext cx="3520440" cy="1874520"/>
          </a:xfrm>
          <a:prstGeom prst="roundRect">
            <a:avLst>
              <a:gd name="adj" fmla="val 2927"/>
            </a:avLst>
          </a:prstGeom>
          <a:solidFill>
            <a:srgbClr val="F3F5F2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507992" y="1682496"/>
            <a:ext cx="1234440" cy="274320"/>
          </a:xfrm>
          <a:prstGeom prst="roundRect">
            <a:avLst>
              <a:gd name="adj" fmla="val 46667"/>
            </a:avLst>
          </a:prstGeom>
          <a:solidFill>
            <a:srgbClr val="8C2F22"/>
          </a:solidFill>
          <a:ln/>
        </p:spPr>
      </p:sp>
      <p:sp>
        <p:nvSpPr>
          <p:cNvPr id="13" name="Text 11"/>
          <p:cNvSpPr txBox="1"/>
          <p:nvPr/>
        </p:nvSpPr>
        <p:spPr>
          <a:xfrm>
            <a:off x="4507992" y="1682496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สูง</a:t>
            </a:r>
            <a:endParaRPr lang="en-US" sz="900" dirty="0"/>
          </a:p>
        </p:txBody>
      </p:sp>
      <p:sp>
        <p:nvSpPr>
          <p:cNvPr id="14" name="Text 12"/>
          <p:cNvSpPr txBox="1"/>
          <p:nvPr/>
        </p:nvSpPr>
        <p:spPr>
          <a:xfrm>
            <a:off x="4507992" y="2048256"/>
            <a:ext cx="3063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SSSG เข้าใกล้ศูนย์</a:t>
            </a:r>
            <a:endParaRPr lang="en-US" sz="1300" dirty="0"/>
          </a:p>
        </p:txBody>
      </p:sp>
      <p:sp>
        <p:nvSpPr>
          <p:cNvPr id="15" name="Text 13"/>
          <p:cNvSpPr txBox="1"/>
          <p:nvPr/>
        </p:nvSpPr>
        <p:spPr>
          <a:xfrm>
            <a:off x="4507992" y="2395728"/>
            <a:ext cx="3063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0.8% ในไตรมาส 2/2569 ต่ำกว่าอัตราเงินเฟ้อ บ่งชี้ว่าปริมาณหรือความถี่การซื้อกำลังลดลงจริง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8010144" y="1481328"/>
            <a:ext cx="3520440" cy="1874520"/>
          </a:xfrm>
          <a:prstGeom prst="roundRect">
            <a:avLst>
              <a:gd name="adj" fmla="val 2927"/>
            </a:avLst>
          </a:prstGeom>
          <a:solidFill>
            <a:srgbClr val="F3F5F2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238744" y="1682496"/>
            <a:ext cx="1234440" cy="274320"/>
          </a:xfrm>
          <a:prstGeom prst="roundRect">
            <a:avLst>
              <a:gd name="adj" fmla="val 46667"/>
            </a:avLst>
          </a:prstGeom>
          <a:solidFill>
            <a:srgbClr val="C2802C"/>
          </a:solidFill>
          <a:ln/>
        </p:spPr>
      </p:sp>
      <p:sp>
        <p:nvSpPr>
          <p:cNvPr id="18" name="Text 16"/>
          <p:cNvSpPr txBox="1"/>
          <p:nvPr/>
        </p:nvSpPr>
        <p:spPr>
          <a:xfrm>
            <a:off x="8238744" y="1682496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ปานกลาง–สูง</a:t>
            </a:r>
            <a:endParaRPr lang="en-US" sz="900" dirty="0"/>
          </a:p>
        </p:txBody>
      </p:sp>
      <p:sp>
        <p:nvSpPr>
          <p:cNvPr id="19" name="Text 17"/>
          <p:cNvSpPr txBox="1"/>
          <p:nvPr/>
        </p:nvSpPr>
        <p:spPr>
          <a:xfrm>
            <a:off x="8238744" y="2048256"/>
            <a:ext cx="3063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หนี้ที่ไม่ลดลง</a:t>
            </a:r>
            <a:endParaRPr lang="en-US" sz="1300" dirty="0"/>
          </a:p>
        </p:txBody>
      </p:sp>
      <p:sp>
        <p:nvSpPr>
          <p:cNvPr id="20" name="Text 18"/>
          <p:cNvSpPr txBox="1"/>
          <p:nvPr/>
        </p:nvSpPr>
        <p:spPr>
          <a:xfrm>
            <a:off x="8238744" y="2395728"/>
            <a:ext cx="3063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หนี้มีภาระดอกเบี้ยราว 320,000 ล้านบาททรงตัวมาสามปี ทุก 1% ของต้นทุนดอกเบี้ย = กว่า 11% ของกำไรสุทธิ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548640" y="3602736"/>
            <a:ext cx="3520440" cy="1874520"/>
          </a:xfrm>
          <a:prstGeom prst="roundRect">
            <a:avLst>
              <a:gd name="adj" fmla="val 2927"/>
            </a:avLst>
          </a:prstGeom>
          <a:solidFill>
            <a:srgbClr val="F3F5F2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777240" y="3803904"/>
            <a:ext cx="1234440" cy="274320"/>
          </a:xfrm>
          <a:prstGeom prst="roundRect">
            <a:avLst>
              <a:gd name="adj" fmla="val 46667"/>
            </a:avLst>
          </a:prstGeom>
          <a:solidFill>
            <a:srgbClr val="C2802C"/>
          </a:solidFill>
          <a:ln/>
        </p:spPr>
      </p:sp>
      <p:sp>
        <p:nvSpPr>
          <p:cNvPr id="23" name="Text 21"/>
          <p:cNvSpPr txBox="1"/>
          <p:nvPr/>
        </p:nvSpPr>
        <p:spPr>
          <a:xfrm>
            <a:off x="777240" y="3803904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ปานกลาง–สูง</a:t>
            </a:r>
            <a:endParaRPr lang="en-US" sz="900" dirty="0"/>
          </a:p>
        </p:txBody>
      </p:sp>
      <p:sp>
        <p:nvSpPr>
          <p:cNvPr id="24" name="Text 22"/>
          <p:cNvSpPr txBox="1"/>
          <p:nvPr/>
        </p:nvSpPr>
        <p:spPr>
          <a:xfrm>
            <a:off x="777240" y="4169664"/>
            <a:ext cx="3063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กำลังซื้อ ไม่ใช่คู่แข่ง</a:t>
            </a:r>
            <a:endParaRPr lang="en-US" sz="1300" dirty="0"/>
          </a:p>
        </p:txBody>
      </p:sp>
      <p:sp>
        <p:nvSpPr>
          <p:cNvPr id="25" name="Text 23"/>
          <p:cNvSpPr txBox="1"/>
          <p:nvPr/>
        </p:nvSpPr>
        <p:spPr>
          <a:xfrm>
            <a:off x="777240" y="4517136"/>
            <a:ext cx="3063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หนี้ครัวเรือนสูงจำกัดกำลังซื้อผู้บริโภครายได้น้อย บวกการแข่งขันจากอีคอมเมิร์ซและผู้ค้าจีน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279392" y="3602736"/>
            <a:ext cx="3520440" cy="1874520"/>
          </a:xfrm>
          <a:prstGeom prst="roundRect">
            <a:avLst>
              <a:gd name="adj" fmla="val 2927"/>
            </a:avLst>
          </a:prstGeom>
          <a:solidFill>
            <a:srgbClr val="F3F5F2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4507992" y="3803904"/>
            <a:ext cx="1234440" cy="274320"/>
          </a:xfrm>
          <a:prstGeom prst="roundRect">
            <a:avLst>
              <a:gd name="adj" fmla="val 46667"/>
            </a:avLst>
          </a:prstGeom>
          <a:solidFill>
            <a:srgbClr val="5C6560"/>
          </a:solidFill>
          <a:ln/>
        </p:spPr>
      </p:sp>
      <p:sp>
        <p:nvSpPr>
          <p:cNvPr id="28" name="Text 26"/>
          <p:cNvSpPr txBox="1"/>
          <p:nvPr/>
        </p:nvSpPr>
        <p:spPr>
          <a:xfrm>
            <a:off x="4507992" y="3803904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ประเมินไม่ได้</a:t>
            </a:r>
            <a:endParaRPr lang="en-US" sz="900" dirty="0"/>
          </a:p>
        </p:txBody>
      </p:sp>
      <p:sp>
        <p:nvSpPr>
          <p:cNvPr id="29" name="Text 27"/>
          <p:cNvSpPr txBox="1"/>
          <p:nvPr/>
        </p:nvSpPr>
        <p:spPr>
          <a:xfrm>
            <a:off x="4507992" y="4169664"/>
            <a:ext cx="3063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โครงสร้างงบดุลจากดีล Lotus's</a:t>
            </a:r>
            <a:endParaRPr lang="en-US" sz="1300" dirty="0"/>
          </a:p>
        </p:txBody>
      </p:sp>
      <p:sp>
        <p:nvSpPr>
          <p:cNvPr id="30" name="Text 28"/>
          <p:cNvSpPr txBox="1"/>
          <p:nvPr/>
        </p:nvSpPr>
        <p:spPr>
          <a:xfrm>
            <a:off x="4507992" y="4517136"/>
            <a:ext cx="3063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ขนาดค่าความนิยมและสัดส่วนส่วนได้เสียที่ไม่มีอำนาจควบคุม ยังยืนยันไม่ได้ ต้องเปิดงบการเงินหน้า 447+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8010144" y="3602736"/>
            <a:ext cx="3520440" cy="1874520"/>
          </a:xfrm>
          <a:prstGeom prst="roundRect">
            <a:avLst>
              <a:gd name="adj" fmla="val 2927"/>
            </a:avLst>
          </a:prstGeom>
          <a:solidFill>
            <a:srgbClr val="F3F5F2"/>
          </a:solidFill>
          <a:ln w="7620">
            <a:solidFill>
              <a:srgbClr val="D5DAD5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8238744" y="3803904"/>
            <a:ext cx="1234440" cy="274320"/>
          </a:xfrm>
          <a:prstGeom prst="roundRect">
            <a:avLst>
              <a:gd name="adj" fmla="val 46667"/>
            </a:avLst>
          </a:prstGeom>
          <a:solidFill>
            <a:srgbClr val="C2802C"/>
          </a:solidFill>
          <a:ln/>
        </p:spPr>
      </p:sp>
      <p:sp>
        <p:nvSpPr>
          <p:cNvPr id="33" name="Text 31"/>
          <p:cNvSpPr txBox="1"/>
          <p:nvPr/>
        </p:nvSpPr>
        <p:spPr>
          <a:xfrm>
            <a:off x="8238744" y="3803904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ปานกลาง</a:t>
            </a:r>
            <a:endParaRPr lang="en-US" sz="900" dirty="0"/>
          </a:p>
        </p:txBody>
      </p:sp>
      <p:sp>
        <p:nvSpPr>
          <p:cNvPr id="34" name="Text 32"/>
          <p:cNvSpPr txBox="1"/>
          <p:nvPr/>
        </p:nvSpPr>
        <p:spPr>
          <a:xfrm>
            <a:off x="8238744" y="4169664"/>
            <a:ext cx="3063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61D1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ความโปร่งใสของ SSSG ลดลง</a:t>
            </a:r>
            <a:endParaRPr lang="en-US" sz="1300" dirty="0"/>
          </a:p>
        </p:txBody>
      </p:sp>
      <p:sp>
        <p:nvSpPr>
          <p:cNvPr id="35" name="Text 33"/>
          <p:cNvSpPr txBox="1"/>
          <p:nvPr/>
        </p:nvSpPr>
        <p:spPr>
          <a:xfrm>
            <a:off x="8238744" y="4517136"/>
            <a:ext cx="3063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ปี 2568 บริษัทเปลี่ยนจากการเปิดตัวเลขเป็นคำบรรยายว่า "อยู่ในระดับใกล้เคียงปีก่อน"</a:t>
            </a:r>
            <a:endParaRPr lang="en-US" sz="1000" dirty="0"/>
          </a:p>
        </p:txBody>
      </p:sp>
      <p:sp>
        <p:nvSpPr>
          <p:cNvPr id="36" name="Text 34"/>
          <p:cNvSpPr txBox="1"/>
          <p:nvPr/>
        </p:nvSpPr>
        <p:spPr>
          <a:xfrm>
            <a:off x="548640" y="6382512"/>
            <a:ext cx="11064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C656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แหล่ง: S1, S3 MD&amp;A · S7/S8 CP AXTRA · S11 Krungsri Research · S6 56-1 One Report ปี 2568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1F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11480"/>
            <a:ext cx="420624" cy="420624"/>
          </a:xfrm>
          <a:prstGeom prst="ellipse">
            <a:avLst/>
          </a:prstGeom>
          <a:solidFill>
            <a:srgbClr val="12836A"/>
          </a:solidFill>
          <a:ln/>
        </p:spPr>
      </p:sp>
      <p:sp>
        <p:nvSpPr>
          <p:cNvPr id="3" name="Text 1"/>
          <p:cNvSpPr txBox="1"/>
          <p:nvPr/>
        </p:nvSpPr>
        <p:spPr>
          <a:xfrm>
            <a:off x="548640" y="41148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6</a:t>
            </a:r>
            <a:endParaRPr lang="en-US" sz="1300" dirty="0"/>
          </a:p>
        </p:txBody>
      </p:sp>
      <p:sp>
        <p:nvSpPr>
          <p:cNvPr id="4" name="Text 2"/>
          <p:cNvSpPr txBox="1"/>
          <p:nvPr/>
        </p:nvSpPr>
        <p:spPr>
          <a:xfrm>
            <a:off x="1133856" y="347472"/>
            <a:ext cx="10332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Bull / Base / Bear และสิ่งที่ต้องติดตาม</a:t>
            </a:r>
            <a:endParaRPr lang="en-US" sz="2600" dirty="0"/>
          </a:p>
        </p:txBody>
      </p:sp>
      <p:sp>
        <p:nvSpPr>
          <p:cNvPr id="5" name="Text 3"/>
          <p:cNvSpPr txBox="1"/>
          <p:nvPr/>
        </p:nvSpPr>
        <p:spPr>
          <a:xfrm>
            <a:off x="1133856" y="932688"/>
            <a:ext cx="10332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ส่วนนี้ทั้งหมดเป็นประมาณการของผู้จัดทำ ไม่ใช่ของบริษัทและไม่ใช่ของนักวิเคราะห์</a:t>
            </a:r>
            <a:endParaRPr lang="en-US" sz="1250" dirty="0"/>
          </a:p>
        </p:txBody>
      </p:sp>
      <p:graphicFrame>
        <p:nvGraphicFramePr>
          <p:cNvPr id="6" name="Chart 0" descr=""/>
          <p:cNvGraphicFramePr/>
          <p:nvPr/>
        </p:nvGraphicFramePr>
        <p:xfrm>
          <a:off x="548640" y="1572768"/>
          <a:ext cx="5029200" cy="28346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7" name="Text 4"/>
          <p:cNvSpPr txBox="1"/>
          <p:nvPr/>
        </p:nvSpPr>
        <p:spPr>
          <a:xfrm>
            <a:off x="5943600" y="1572768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100" dirty="0"/>
          </a:p>
        </p:txBody>
      </p:sp>
      <p:sp>
        <p:nvSpPr>
          <p:cNvPr id="8" name="Text 5"/>
          <p:cNvSpPr txBox="1"/>
          <p:nvPr/>
        </p:nvSpPr>
        <p:spPr>
          <a:xfrm>
            <a:off x="8458200" y="1572768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9FD5C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Bull</a:t>
            </a:r>
            <a:endParaRPr lang="en-US" sz="1100" dirty="0"/>
          </a:p>
        </p:txBody>
      </p:sp>
      <p:sp>
        <p:nvSpPr>
          <p:cNvPr id="9" name="Text 6"/>
          <p:cNvSpPr txBox="1"/>
          <p:nvPr/>
        </p:nvSpPr>
        <p:spPr>
          <a:xfrm>
            <a:off x="9646920" y="1572768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9FD5C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Base</a:t>
            </a:r>
            <a:endParaRPr lang="en-US" sz="1100" dirty="0"/>
          </a:p>
        </p:txBody>
      </p:sp>
      <p:sp>
        <p:nvSpPr>
          <p:cNvPr id="10" name="Text 7"/>
          <p:cNvSpPr txBox="1"/>
          <p:nvPr/>
        </p:nvSpPr>
        <p:spPr>
          <a:xfrm>
            <a:off x="10835640" y="1572768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D9A55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Bear</a:t>
            </a:r>
            <a:endParaRPr lang="en-US" sz="1100" dirty="0"/>
          </a:p>
        </p:txBody>
      </p:sp>
      <p:sp>
        <p:nvSpPr>
          <p:cNvPr id="11" name="Text 8"/>
          <p:cNvSpPr txBox="1"/>
          <p:nvPr/>
        </p:nvSpPr>
        <p:spPr>
          <a:xfrm>
            <a:off x="5943600" y="1901952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การเติบโตรายได้ต่อปี</a:t>
            </a:r>
            <a:endParaRPr lang="en-US" sz="1050" dirty="0"/>
          </a:p>
        </p:txBody>
      </p:sp>
      <p:sp>
        <p:nvSpPr>
          <p:cNvPr id="12" name="Text 9"/>
          <p:cNvSpPr txBox="1"/>
          <p:nvPr/>
        </p:nvSpPr>
        <p:spPr>
          <a:xfrm>
            <a:off x="8458200" y="190195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6.5%</a:t>
            </a:r>
            <a:endParaRPr lang="en-US" sz="1050" dirty="0"/>
          </a:p>
        </p:txBody>
      </p:sp>
      <p:sp>
        <p:nvSpPr>
          <p:cNvPr id="13" name="Text 10"/>
          <p:cNvSpPr txBox="1"/>
          <p:nvPr/>
        </p:nvSpPr>
        <p:spPr>
          <a:xfrm>
            <a:off x="9646920" y="190195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4.5%</a:t>
            </a:r>
            <a:endParaRPr lang="en-US" sz="1050" dirty="0"/>
          </a:p>
        </p:txBody>
      </p:sp>
      <p:sp>
        <p:nvSpPr>
          <p:cNvPr id="14" name="Text 11"/>
          <p:cNvSpPr txBox="1"/>
          <p:nvPr/>
        </p:nvSpPr>
        <p:spPr>
          <a:xfrm>
            <a:off x="10835640" y="190195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2.5%</a:t>
            </a:r>
            <a:endParaRPr lang="en-US" sz="1050" dirty="0"/>
          </a:p>
        </p:txBody>
      </p:sp>
      <p:sp>
        <p:nvSpPr>
          <p:cNvPr id="15" name="Text 12"/>
          <p:cNvSpPr txBox="1"/>
          <p:nvPr/>
        </p:nvSpPr>
        <p:spPr>
          <a:xfrm>
            <a:off x="5943600" y="2203704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อัตรากำไรสุทธิ FY2030</a:t>
            </a:r>
            <a:endParaRPr lang="en-US" sz="1050" dirty="0"/>
          </a:p>
        </p:txBody>
      </p:sp>
      <p:sp>
        <p:nvSpPr>
          <p:cNvPr id="16" name="Text 13"/>
          <p:cNvSpPr txBox="1"/>
          <p:nvPr/>
        </p:nvSpPr>
        <p:spPr>
          <a:xfrm>
            <a:off x="8458200" y="2203704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3.10%</a:t>
            </a:r>
            <a:endParaRPr lang="en-US" sz="1050" dirty="0"/>
          </a:p>
        </p:txBody>
      </p:sp>
      <p:sp>
        <p:nvSpPr>
          <p:cNvPr id="17" name="Text 14"/>
          <p:cNvSpPr txBox="1"/>
          <p:nvPr/>
        </p:nvSpPr>
        <p:spPr>
          <a:xfrm>
            <a:off x="9646920" y="2203704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2.80%</a:t>
            </a:r>
            <a:endParaRPr lang="en-US" sz="1050" dirty="0"/>
          </a:p>
        </p:txBody>
      </p:sp>
      <p:sp>
        <p:nvSpPr>
          <p:cNvPr id="18" name="Text 15"/>
          <p:cNvSpPr txBox="1"/>
          <p:nvPr/>
        </p:nvSpPr>
        <p:spPr>
          <a:xfrm>
            <a:off x="10835640" y="2203704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2.45%</a:t>
            </a:r>
            <a:endParaRPr lang="en-US" sz="1050" dirty="0"/>
          </a:p>
        </p:txBody>
      </p:sp>
      <p:sp>
        <p:nvSpPr>
          <p:cNvPr id="19" name="Text 16"/>
          <p:cNvSpPr txBox="1"/>
          <p:nvPr/>
        </p:nvSpPr>
        <p:spPr>
          <a:xfrm>
            <a:off x="5943600" y="2505456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P/E ปลายทาง</a:t>
            </a:r>
            <a:endParaRPr lang="en-US" sz="1050" dirty="0"/>
          </a:p>
        </p:txBody>
      </p:sp>
      <p:sp>
        <p:nvSpPr>
          <p:cNvPr id="20" name="Text 17"/>
          <p:cNvSpPr txBox="1"/>
          <p:nvPr/>
        </p:nvSpPr>
        <p:spPr>
          <a:xfrm>
            <a:off x="8458200" y="2505456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17.0x</a:t>
            </a:r>
            <a:endParaRPr lang="en-US" sz="1050" dirty="0"/>
          </a:p>
        </p:txBody>
      </p:sp>
      <p:sp>
        <p:nvSpPr>
          <p:cNvPr id="21" name="Text 18"/>
          <p:cNvSpPr txBox="1"/>
          <p:nvPr/>
        </p:nvSpPr>
        <p:spPr>
          <a:xfrm>
            <a:off x="9646920" y="2505456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14.0x</a:t>
            </a:r>
            <a:endParaRPr lang="en-US" sz="1050" dirty="0"/>
          </a:p>
        </p:txBody>
      </p:sp>
      <p:sp>
        <p:nvSpPr>
          <p:cNvPr id="22" name="Text 19"/>
          <p:cNvSpPr txBox="1"/>
          <p:nvPr/>
        </p:nvSpPr>
        <p:spPr>
          <a:xfrm>
            <a:off x="10835640" y="2505456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11.0x</a:t>
            </a:r>
            <a:endParaRPr lang="en-US" sz="1050" dirty="0"/>
          </a:p>
        </p:txBody>
      </p:sp>
      <p:sp>
        <p:nvSpPr>
          <p:cNvPr id="23" name="Text 20"/>
          <p:cNvSpPr txBox="1"/>
          <p:nvPr/>
        </p:nvSpPr>
        <p:spPr>
          <a:xfrm>
            <a:off x="5943600" y="2807208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EPS ปี 2030 (บาท)</a:t>
            </a:r>
            <a:endParaRPr lang="en-US" sz="1050" dirty="0"/>
          </a:p>
        </p:txBody>
      </p:sp>
      <p:sp>
        <p:nvSpPr>
          <p:cNvPr id="24" name="Text 21"/>
          <p:cNvSpPr txBox="1"/>
          <p:nvPr/>
        </p:nvSpPr>
        <p:spPr>
          <a:xfrm>
            <a:off x="8458200" y="2807208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4.80</a:t>
            </a:r>
            <a:endParaRPr lang="en-US" sz="1050" dirty="0"/>
          </a:p>
        </p:txBody>
      </p:sp>
      <p:sp>
        <p:nvSpPr>
          <p:cNvPr id="25" name="Text 22"/>
          <p:cNvSpPr txBox="1"/>
          <p:nvPr/>
        </p:nvSpPr>
        <p:spPr>
          <a:xfrm>
            <a:off x="9646920" y="2807208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3.94</a:t>
            </a:r>
            <a:endParaRPr lang="en-US" sz="1050" dirty="0"/>
          </a:p>
        </p:txBody>
      </p:sp>
      <p:sp>
        <p:nvSpPr>
          <p:cNvPr id="26" name="Text 23"/>
          <p:cNvSpPr txBox="1"/>
          <p:nvPr/>
        </p:nvSpPr>
        <p:spPr>
          <a:xfrm>
            <a:off x="10835640" y="2807208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3.13</a:t>
            </a:r>
            <a:endParaRPr lang="en-US" sz="1050" dirty="0"/>
          </a:p>
        </p:txBody>
      </p:sp>
      <p:sp>
        <p:nvSpPr>
          <p:cNvPr id="27" name="Text 24"/>
          <p:cNvSpPr txBox="1"/>
          <p:nvPr/>
        </p:nvSpPr>
        <p:spPr>
          <a:xfrm>
            <a:off x="5943600" y="3108960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ราคาเป้าหมาย 2030</a:t>
            </a:r>
            <a:endParaRPr lang="en-US" sz="1050" dirty="0"/>
          </a:p>
        </p:txBody>
      </p:sp>
      <p:sp>
        <p:nvSpPr>
          <p:cNvPr id="28" name="Text 25"/>
          <p:cNvSpPr txBox="1"/>
          <p:nvPr/>
        </p:nvSpPr>
        <p:spPr>
          <a:xfrm>
            <a:off x="8458200" y="3108960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81.54</a:t>
            </a:r>
            <a:endParaRPr lang="en-US" sz="1050" dirty="0"/>
          </a:p>
        </p:txBody>
      </p:sp>
      <p:sp>
        <p:nvSpPr>
          <p:cNvPr id="29" name="Text 26"/>
          <p:cNvSpPr txBox="1"/>
          <p:nvPr/>
        </p:nvSpPr>
        <p:spPr>
          <a:xfrm>
            <a:off x="9646920" y="3108960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55.17</a:t>
            </a:r>
            <a:endParaRPr lang="en-US" sz="1050" dirty="0"/>
          </a:p>
        </p:txBody>
      </p:sp>
      <p:sp>
        <p:nvSpPr>
          <p:cNvPr id="30" name="Text 27"/>
          <p:cNvSpPr txBox="1"/>
          <p:nvPr/>
        </p:nvSpPr>
        <p:spPr>
          <a:xfrm>
            <a:off x="10835640" y="3108960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34.43</a:t>
            </a:r>
            <a:endParaRPr lang="en-US" sz="1050" dirty="0"/>
          </a:p>
        </p:txBody>
      </p:sp>
      <p:sp>
        <p:nvSpPr>
          <p:cNvPr id="31" name="Text 28"/>
          <p:cNvSpPr txBox="1"/>
          <p:nvPr/>
        </p:nvSpPr>
        <p:spPr>
          <a:xfrm>
            <a:off x="5943600" y="3410712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ปันผลสะสม 5 ปี</a:t>
            </a:r>
            <a:endParaRPr lang="en-US" sz="1050" dirty="0"/>
          </a:p>
        </p:txBody>
      </p:sp>
      <p:sp>
        <p:nvSpPr>
          <p:cNvPr id="32" name="Text 29"/>
          <p:cNvSpPr txBox="1"/>
          <p:nvPr/>
        </p:nvSpPr>
        <p:spPr>
          <a:xfrm>
            <a:off x="8458200" y="341071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11.19</a:t>
            </a:r>
            <a:endParaRPr lang="en-US" sz="1050" dirty="0"/>
          </a:p>
        </p:txBody>
      </p:sp>
      <p:sp>
        <p:nvSpPr>
          <p:cNvPr id="33" name="Text 30"/>
          <p:cNvSpPr txBox="1"/>
          <p:nvPr/>
        </p:nvSpPr>
        <p:spPr>
          <a:xfrm>
            <a:off x="9646920" y="341071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9.53</a:t>
            </a:r>
            <a:endParaRPr lang="en-US" sz="1050" dirty="0"/>
          </a:p>
        </p:txBody>
      </p:sp>
      <p:sp>
        <p:nvSpPr>
          <p:cNvPr id="34" name="Text 31"/>
          <p:cNvSpPr txBox="1"/>
          <p:nvPr/>
        </p:nvSpPr>
        <p:spPr>
          <a:xfrm>
            <a:off x="10835640" y="341071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7.82</a:t>
            </a:r>
            <a:endParaRPr lang="en-US" sz="1050" dirty="0"/>
          </a:p>
        </p:txBody>
      </p:sp>
      <p:sp>
        <p:nvSpPr>
          <p:cNvPr id="35" name="Text 32"/>
          <p:cNvSpPr txBox="1"/>
          <p:nvPr/>
        </p:nvSpPr>
        <p:spPr>
          <a:xfrm>
            <a:off x="5943600" y="3712464"/>
            <a:ext cx="2514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มูลค่ารวมที่ได้รับ</a:t>
            </a:r>
            <a:endParaRPr lang="en-US" sz="1050" dirty="0"/>
          </a:p>
        </p:txBody>
      </p:sp>
      <p:sp>
        <p:nvSpPr>
          <p:cNvPr id="36" name="Text 33"/>
          <p:cNvSpPr txBox="1"/>
          <p:nvPr/>
        </p:nvSpPr>
        <p:spPr>
          <a:xfrm>
            <a:off x="8458200" y="3712464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92.74</a:t>
            </a:r>
            <a:endParaRPr lang="en-US" sz="1050" dirty="0"/>
          </a:p>
        </p:txBody>
      </p:sp>
      <p:sp>
        <p:nvSpPr>
          <p:cNvPr id="37" name="Text 34"/>
          <p:cNvSpPr txBox="1"/>
          <p:nvPr/>
        </p:nvSpPr>
        <p:spPr>
          <a:xfrm>
            <a:off x="9646920" y="3712464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64.70</a:t>
            </a:r>
            <a:endParaRPr lang="en-US" sz="1050" dirty="0"/>
          </a:p>
        </p:txBody>
      </p:sp>
      <p:sp>
        <p:nvSpPr>
          <p:cNvPr id="38" name="Text 35"/>
          <p:cNvSpPr txBox="1"/>
          <p:nvPr/>
        </p:nvSpPr>
        <p:spPr>
          <a:xfrm>
            <a:off x="10835640" y="3712464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b="1" dirty="0">
                <a:solidFill>
                  <a:srgbClr val="E7ECE7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42.26</a:t>
            </a:r>
            <a:endParaRPr lang="en-US" sz="1050" dirty="0"/>
          </a:p>
        </p:txBody>
      </p:sp>
      <p:sp>
        <p:nvSpPr>
          <p:cNvPr id="39" name="Text 36"/>
          <p:cNvSpPr txBox="1"/>
          <p:nvPr/>
        </p:nvSpPr>
        <p:spPr>
          <a:xfrm>
            <a:off x="548640" y="4617720"/>
            <a:ext cx="11064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9FD5C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สี่ตัวชี้วัดที่ตัดสินว่าอยู่กรณีไหน</a:t>
            </a:r>
            <a:endParaRPr lang="en-US" sz="1300" dirty="0"/>
          </a:p>
        </p:txBody>
      </p:sp>
      <p:sp>
        <p:nvSpPr>
          <p:cNvPr id="40" name="Text 37"/>
          <p:cNvSpPr txBox="1"/>
          <p:nvPr/>
        </p:nvSpPr>
        <p:spPr>
          <a:xfrm>
            <a:off x="548640" y="4956048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SSSG</a:t>
            </a:r>
            <a:endParaRPr lang="en-US" sz="1100" dirty="0"/>
          </a:p>
        </p:txBody>
      </p:sp>
      <p:sp>
        <p:nvSpPr>
          <p:cNvPr id="41" name="Text 38"/>
          <p:cNvSpPr txBox="1"/>
          <p:nvPr/>
        </p:nvSpPr>
        <p:spPr>
          <a:xfrm>
            <a:off x="548640" y="5175504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D9A55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0.8% (2Q26)</a:t>
            </a:r>
            <a:endParaRPr lang="en-US" sz="1050" dirty="0"/>
          </a:p>
        </p:txBody>
      </p:sp>
      <p:sp>
        <p:nvSpPr>
          <p:cNvPr id="42" name="Text 39"/>
          <p:cNvSpPr txBox="1"/>
          <p:nvPr/>
        </p:nvSpPr>
        <p:spPr>
          <a:xfrm>
            <a:off x="548640" y="5394960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ยืนเหนือ 2% = Bull · ติดลบสองไตรมาส = Bear</a:t>
            </a:r>
            <a:endParaRPr lang="en-US" sz="950" dirty="0"/>
          </a:p>
        </p:txBody>
      </p:sp>
      <p:sp>
        <p:nvSpPr>
          <p:cNvPr id="43" name="Text 40"/>
          <p:cNvSpPr txBox="1"/>
          <p:nvPr/>
        </p:nvSpPr>
        <p:spPr>
          <a:xfrm>
            <a:off x="3383280" y="4956048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กำไร CP AXTRA</a:t>
            </a:r>
            <a:endParaRPr lang="en-US" sz="1100" dirty="0"/>
          </a:p>
        </p:txBody>
      </p:sp>
      <p:sp>
        <p:nvSpPr>
          <p:cNvPr id="44" name="Text 41"/>
          <p:cNvSpPr txBox="1"/>
          <p:nvPr/>
        </p:nvSpPr>
        <p:spPr>
          <a:xfrm>
            <a:off x="3383280" y="5175504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D9A55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9,356 (FY2025)</a:t>
            </a:r>
            <a:endParaRPr lang="en-US" sz="1050" dirty="0"/>
          </a:p>
        </p:txBody>
      </p:sp>
      <p:sp>
        <p:nvSpPr>
          <p:cNvPr id="45" name="Text 42"/>
          <p:cNvSpPr txBox="1"/>
          <p:nvPr/>
        </p:nvSpPr>
        <p:spPr>
          <a:xfrm>
            <a:off x="3383280" y="5394960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กลับมาโต = Bull · ลดอีกปี = Bear</a:t>
            </a:r>
            <a:endParaRPr lang="en-US" sz="950" dirty="0"/>
          </a:p>
        </p:txBody>
      </p:sp>
      <p:sp>
        <p:nvSpPr>
          <p:cNvPr id="46" name="Text 43"/>
          <p:cNvSpPr txBox="1"/>
          <p:nvPr/>
        </p:nvSpPr>
        <p:spPr>
          <a:xfrm>
            <a:off x="6217920" y="4956048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หนี้มีภาระดอกเบี้ย</a:t>
            </a:r>
            <a:endParaRPr lang="en-US" sz="1100" dirty="0"/>
          </a:p>
        </p:txBody>
      </p:sp>
      <p:sp>
        <p:nvSpPr>
          <p:cNvPr id="47" name="Text 44"/>
          <p:cNvSpPr txBox="1"/>
          <p:nvPr/>
        </p:nvSpPr>
        <p:spPr>
          <a:xfrm>
            <a:off x="6217920" y="5175504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D9A55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319,574 (2Q26)</a:t>
            </a:r>
            <a:endParaRPr lang="en-US" sz="1050" dirty="0"/>
          </a:p>
        </p:txBody>
      </p:sp>
      <p:sp>
        <p:nvSpPr>
          <p:cNvPr id="48" name="Text 45"/>
          <p:cNvSpPr txBox="1"/>
          <p:nvPr/>
        </p:nvSpPr>
        <p:spPr>
          <a:xfrm>
            <a:off x="6217920" y="5394960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ต่ำกว่า 300,000 = Bull · เกิน 340,000 = Bear</a:t>
            </a:r>
            <a:endParaRPr lang="en-US" sz="950" dirty="0"/>
          </a:p>
        </p:txBody>
      </p:sp>
      <p:sp>
        <p:nvSpPr>
          <p:cNvPr id="49" name="Text 46"/>
          <p:cNvSpPr txBox="1"/>
          <p:nvPr/>
        </p:nvSpPr>
        <p:spPr>
          <a:xfrm>
            <a:off x="9052560" y="4956048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กระแสเงินสดดำเนินงาน</a:t>
            </a:r>
            <a:endParaRPr lang="en-US" sz="1100" dirty="0"/>
          </a:p>
        </p:txBody>
      </p:sp>
      <p:sp>
        <p:nvSpPr>
          <p:cNvPr id="50" name="Text 47"/>
          <p:cNvSpPr txBox="1"/>
          <p:nvPr/>
        </p:nvSpPr>
        <p:spPr>
          <a:xfrm>
            <a:off x="9052560" y="5175504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D9A55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74,255 (FY2025)</a:t>
            </a:r>
            <a:endParaRPr lang="en-US" sz="1050" dirty="0"/>
          </a:p>
        </p:txBody>
      </p:sp>
      <p:sp>
        <p:nvSpPr>
          <p:cNvPr id="51" name="Text 48"/>
          <p:cNvSpPr txBox="1"/>
          <p:nvPr/>
        </p:nvSpPr>
        <p:spPr>
          <a:xfrm>
            <a:off x="9052560" y="5394960"/>
            <a:ext cx="2651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A3AEA6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กลับมาเพิ่ม = Bull · ต่ำกว่า 70,000 = Bear</a:t>
            </a:r>
            <a:endParaRPr lang="en-US" sz="950" dirty="0"/>
          </a:p>
        </p:txBody>
      </p:sp>
      <p:sp>
        <p:nvSpPr>
          <p:cNvPr id="52" name="Text 49"/>
          <p:cNvSpPr txBox="1"/>
          <p:nvPr/>
        </p:nvSpPr>
        <p:spPr>
          <a:xfrm>
            <a:off x="548640" y="6382512"/>
            <a:ext cx="11064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E8A82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ประมาณการจากฐาน FY2025 · จำนวนหุ้น 9,051 ล้านหุ้น · ราคาตั้งต้น 46.00 บาท · โมเดลคำนวณสดในชีต 04_Scenario ของไฟล์ Excel · ตัวเลขกระแสเงินสด 74,255 มาจาก S13 (บุคคลที่สาม) ยังยืนยันไม่ได้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2026-09-09T06:04:27Z</dcterms:created>
  <dcterms:modified xsi:type="dcterms:W3CDTF">2026-09-09T06:04:27Z</dcterms:modified>
</cp:coreProperties>
</file>