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slides/charts/chart5.xml" ContentType="application/vnd.openxmlformats-officedocument.drawingml.chart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Default Extension="xlsx" ContentType="application/vnd.openxmlformats-officedocument.spreadsheetml.sheet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cb58ece5b8640d6" /><Relationship Type="http://schemas.openxmlformats.org/officeDocument/2006/relationships/extended-properties" Target="/docProps/app.xml" Id="Radcfd73c32b94c34" /><Relationship Type="http://schemas.openxmlformats.org/officeDocument/2006/relationships/officeDocument" Target="/ppt/presentation.xml" Id="R605f7e9ad68a4d7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7a3695357224cfb"/>
  </p:sldMasterIdLst>
  <p:notesMasterIdLst>
    <p:notesMasterId xmlns:r="http://schemas.openxmlformats.org/officeDocument/2006/relationships" r:id="Rd0f964ac9afe4461"/>
  </p:notesMasterIdLst>
  <p:sldIdLst>
    <p:sldId xmlns:r="http://schemas.openxmlformats.org/officeDocument/2006/relationships" id="256" r:id="R71b1d4f926f34446"/>
    <p:sldId xmlns:r="http://schemas.openxmlformats.org/officeDocument/2006/relationships" id="257" r:id="R552cc80312c34f42"/>
    <p:sldId xmlns:r="http://schemas.openxmlformats.org/officeDocument/2006/relationships" id="258" r:id="R2b9d27b93afe4583"/>
    <p:sldId xmlns:r="http://schemas.openxmlformats.org/officeDocument/2006/relationships" id="259" r:id="Ref1a333c2c5141c7"/>
    <p:sldId xmlns:r="http://schemas.openxmlformats.org/officeDocument/2006/relationships" id="260" r:id="Rec26def7c6f440a1"/>
    <p:sldId xmlns:r="http://schemas.openxmlformats.org/officeDocument/2006/relationships" id="261" r:id="R205ece2864834d96"/>
    <p:sldId xmlns:r="http://schemas.openxmlformats.org/officeDocument/2006/relationships" id="262" r:id="Rf1efab0a92754bb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a51ea5d03bf4d1c" /><Relationship Type="http://schemas.openxmlformats.org/officeDocument/2006/relationships/slideMaster" Target="/ppt/slideMasters/slideMaster1.xml" Id="Rc7a3695357224cfb" /><Relationship Type="http://schemas.openxmlformats.org/officeDocument/2006/relationships/notesMaster" Target="/ppt/notesMasters/notesMaster1.xml" Id="Rd0f964ac9afe4461" /><Relationship Type="http://schemas.openxmlformats.org/officeDocument/2006/relationships/presProps" Target="/ppt/presProps.xml" Id="R48863968d18c4f5f" /><Relationship Type="http://schemas.openxmlformats.org/officeDocument/2006/relationships/tableStyles" Target="/ppt/tableStyles.xml" Id="R4a0af4041f9544b2" /><Relationship Type="http://schemas.openxmlformats.org/officeDocument/2006/relationships/slide" Target="/ppt/slides/slide1.xml" Id="R71b1d4f926f34446" /><Relationship Type="http://schemas.openxmlformats.org/officeDocument/2006/relationships/slide" Target="/ppt/slides/slide2.xml" Id="R552cc80312c34f42" /><Relationship Type="http://schemas.openxmlformats.org/officeDocument/2006/relationships/slide" Target="/ppt/slides/slide3.xml" Id="R2b9d27b93afe4583" /><Relationship Type="http://schemas.openxmlformats.org/officeDocument/2006/relationships/slide" Target="/ppt/slides/slide4.xml" Id="Ref1a333c2c5141c7" /><Relationship Type="http://schemas.openxmlformats.org/officeDocument/2006/relationships/slide" Target="/ppt/slides/slide5.xml" Id="Rec26def7c6f440a1" /><Relationship Type="http://schemas.openxmlformats.org/officeDocument/2006/relationships/slide" Target="/ppt/slides/slide6.xml" Id="R205ece2864834d96" /><Relationship Type="http://schemas.openxmlformats.org/officeDocument/2006/relationships/slide" Target="/ppt/slides/slide7.xml" Id="Rf1efab0a92754bb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9dec2a964464f0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5f73f1a2a19422b" /><Relationship Type="http://schemas.openxmlformats.org/officeDocument/2006/relationships/notesMaster" Target="/ppt/notesMasters/notesMaster1.xml" Id="R880501cf6f7143e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a43b4699bbb4baa" /><Relationship Type="http://schemas.openxmlformats.org/officeDocument/2006/relationships/notesMaster" Target="/ppt/notesMasters/notesMaster1.xml" Id="R89f6eaa96683463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22f6480c3de4c94" /><Relationship Type="http://schemas.openxmlformats.org/officeDocument/2006/relationships/notesMaster" Target="/ppt/notesMasters/notesMaster1.xml" Id="R1118423522c848b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31a96aa4308483b" /><Relationship Type="http://schemas.openxmlformats.org/officeDocument/2006/relationships/notesMaster" Target="/ppt/notesMasters/notesMaster1.xml" Id="Rb884bb156f5648e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9f886f87de14b8f" /><Relationship Type="http://schemas.openxmlformats.org/officeDocument/2006/relationships/notesMaster" Target="/ppt/notesMasters/notesMaster1.xml" Id="R79a5a46b8c784a8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b5fa25a89a44cd1" /><Relationship Type="http://schemas.openxmlformats.org/officeDocument/2006/relationships/notesMaster" Target="/ppt/notesMasters/notesMaster1.xml" Id="Rff9e1c5c758c453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8db059f66d84e52" /><Relationship Type="http://schemas.openxmlformats.org/officeDocument/2006/relationships/notesMaster" Target="/ppt/notesMasters/notesMaster1.xml" Id="R70e39f6df78c4ca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แหล่งข้อมูล</a:t>
            </a:r>
          </a:p>
          <a:p xmlns:a="http://schemas.openxmlformats.org/drawingml/2006/main">
            <a:r>
              <a:t>S5 | งบการเงินประจำปี 2025 ฉบับตรวจสอบ | CPALL / ก.ล.ต. | เผยแพร่ 2026-02-25 | งวด ปีสิ้นสุด 31 ธ.ค. 2025 | https://market.sec.or.th/public/idisc/Download?FILEID=dat/news/202602/0737FIN250220261406350902T.zip | ตำแหน่ง: งบกำไรขาดทุน งบแสดงฐานะการเงิน งบกระแสเงินสด และหมายเหตุ | ข้อจำกัด: ข้อมูลสิ้นปีเก่ากว่างบ 6 เดือน 2026 และมีค่าความนิยมจำนวนมาก</a:t>
            </a:r>
          </a:p>
          <a:p xmlns:a="http://schemas.openxmlformats.org/drawingml/2006/main">
            <a:r>
              <a:t>S6 | 56-1 One Report 2025 | CPALL / ก.ล.ต. และ Investor Relations | เผยแพร่ 2026-03-26 | งวด ปี 2025 และข้อมูลเปรียบเทียบ | https://www.cpall.co.th/wp-content/uploads/2026/03/E-One-Report_TH_Final.pdf | ตำแหน่ง: หน้า 140 ถึง 154 ของเล่ม และหัวข้อผลการดำเนินงาน ร้านค้า เงินทุน และความเสี่ยง | ข้อจำกัด: คำอธิบายและเป้าหมายบางส่วนมาจากฝ่ายบริหาร ต้องเทียบกับผลจริงภายหลัง</a:t>
            </a:r>
          </a:p>
          <a:p xmlns:a="http://schemas.openxmlformats.org/drawingml/2006/main">
            <a:r>
              <a:t>S7 | งบการเงินไตรมาส 2 ปี 2026 ฉบับสอบทาน | CPALL / ก.ล.ต. และ SET | เผยแพร่ 2026-08-13 | งวด 6 เดือนสิ้นสุด 30 มิ.ย. 2026 | https://market.sec.or.th/public/idisc/Download?FILEID=dat/news/202608/0737FIN130820261344060750T.zip | ตำแหน่ง: งบกำไรขาดทุน งบแสดงฐานะการเงิน งบกระแสเงินสด และหมายเหตุ | ข้อจำกัด: งวดครึ่งปีมีฤดูกาลและไม่ควรคูณสองเป็นผลทั้งปีโดยอัตโนมัติ</a:t>
            </a:r>
          </a:p>
          <a:p xmlns:a="http://schemas.openxmlformats.org/drawingml/2006/main">
            <a:r>
              <a:t>S8 | คำอธิบายและวิเคราะห์ของฝ่ายจัดการ ไตรมาส 2 ปี 2026 | CPALL / SET และ Investor Relations | เผยแพร่ 2026-08-13 | งวด ไตรมาส 2 และ 6 เดือนสิ้นสุด 30 มิ.ย. 2026 | https://www.cpall.co.th/wp-content/uploads/2026/08/MDA_2Q26_TH_vFinal.pdf | ตำแหน่ง: หน้า 2 ถึง 7 หัวข้อธุรกิจร้านสะดวกซื้อ ผลรวม และต้นทุน | ข้อจำกัด: เป็นคำอธิบายของฝ่ายบริหารและข้อมูลร้านบางตัวเป็นไตรมาส ไม่ตรงงวดกับงบ 6 เดือนทั้งหมด</a:t>
            </a:r>
          </a:p>
          <a:p xmlns:a="http://schemas.openxmlformats.org/drawingml/2006/main">
            <a:r>
              <a:t>S13 | ทะเบียนงบการเงินและเอกสารเปิดเผย CPALL | ก.ล.ต. ไทย | เผยแพร่ ปรับปรุงต่อเนื่อง | งวด ตรวจถึง 9 ก.ย. 2026 | https://market.sec.or.th/public/idisc/th/FinancialReport/ALL-0000003875/20200909-20260909?symbol=CPALL | ตำแหน่ง: รายการงบปี งบไตรมาส และสถานะการแก้ไขงบ | ข้อจำกัด: หน้าแบบไดนามิกอาจปรับปรุงภายหลัง วันที่เข้าถึง; ณ วันที่ตรวจไม่พบฉบับแก้ไขที่แทนที่ชุดตัวเลขที่ใช้</a:t>
            </a:r>
          </a:p>
          <a:p xmlns:a="http://schemas.openxmlformats.org/drawingml/2006/main">
            <a:r>
              <a:t/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แหล่งข้อมูล</a:t>
            </a:r>
          </a:p>
          <a:p xmlns:a="http://schemas.openxmlformats.org/drawingml/2006/main">
            <a:r>
              <a:t>S1 | งบการเงินประจำปี 2021 ฉบับตรวจสอบ | CPALL / ก.ล.ต. | เผยแพร่ 2022-02-24 | งวด ปีสิ้นสุด 31 ธ.ค. 2021 | https://market.sec.or.th/public/idisc/Download?FILEID=dat/news/202202/22021349.zip | ตำแหน่ง: งบกำไรขาดทุน งบกระแสเงินสด และหมายเหตุประกอบงบการเงิน | ข้อจำกัด: โครงสร้างกลุ่มเปลี่ยนหลังรวม Lotus's ทำให้การเทียบการเติบโตกับปีถัดไปมีฐานไม่เหมือนกัน</a:t>
            </a:r>
          </a:p>
          <a:p xmlns:a="http://schemas.openxmlformats.org/drawingml/2006/main">
            <a:r>
              <a:t>S2 | งบการเงินประจำปี 2022 ฉบับตรวจสอบ | CPALL / ก.ล.ต. | เผยแพร่ 2023-02-23 | งวด ปีสิ้นสุด 31 ธ.ค. 2022 | https://market.sec.or.th/public/idisc/Download?FILEID=dat/news/202302/23020281.zip | ตำแหน่ง: งบกำไรขาดทุน งบกระแสเงินสด และหมายเหตุประกอบงบการเงิน | ข้อจำกัด: การเปลี่ยนแปลงจากปี 2021 มีผลจากขอบเขตการรวมงบสูง</a:t>
            </a:r>
          </a:p>
          <a:p xmlns:a="http://schemas.openxmlformats.org/drawingml/2006/main">
            <a:r>
              <a:t>S3 | งบการเงินประจำปี 2023 ฉบับตรวจสอบ | CPALL / ก.ล.ต. | เผยแพร่ 2024-02-23 | งวด ปีสิ้นสุด 31 ธ.ค. 2023 | https://market.sec.or.th/public/idisc/Download?FILEID=dat/news/202402/0737FIN230220241503090373T.zip | ตำแหน่ง: งบกำไรขาดทุน งบกระแสเงินสด และหมายเหตุประกอบงบการเงิน | ข้อจำกัด: ไม่มีรายละเอียดตัวขับเคลื่อนเชิงปฏิบัติการเท่ากับ One Report</a:t>
            </a:r>
          </a:p>
          <a:p xmlns:a="http://schemas.openxmlformats.org/drawingml/2006/main">
            <a:r>
              <a:t>S4 | งบการเงินประจำปี 2024 ฉบับตรวจสอบ | CPALL / ก.ล.ต. | เผยแพร่ 2025-02-25 | งวด ปีสิ้นสุด 31 ธ.ค. 2024 | https://market.sec.or.th/public/idisc/Download?FILEID=dat/news/202502/0737FIN250220251424510963T.zip | ตำแหน่ง: งบกำไรขาดทุน งบกระแสเงินสด และหมายเหตุประกอบงบการเงิน | ข้อจำกัด: ตัวเลขผลการดำเนินงานร้านและสมมติฐานอนาคตต้องดูเอกสารอื่นประกอบ</a:t>
            </a:r>
          </a:p>
          <a:p xmlns:a="http://schemas.openxmlformats.org/drawingml/2006/main">
            <a:r>
              <a:t>S5 | งบการเงินประจำปี 2025 ฉบับตรวจสอบ | CPALL / ก.ล.ต. | เผยแพร่ 2026-02-25 | งวด ปีสิ้นสุด 31 ธ.ค. 2025 | https://market.sec.or.th/public/idisc/Download?FILEID=dat/news/202602/0737FIN250220261406350902T.zip | ตำแหน่ง: งบกำไรขาดทุน งบแสดงฐานะการเงิน งบกระแสเงินสด และหมายเหตุ | ข้อจำกัด: ข้อมูลสิ้นปีเก่ากว่างบ 6 เดือน 2026 และมีค่าความนิยมจำนวนมาก</a:t>
            </a:r>
          </a:p>
          <a:p xmlns:a="http://schemas.openxmlformats.org/drawingml/2006/main">
            <a:r>
              <a:t>S7 | งบการเงินไตรมาส 2 ปี 2026 ฉบับสอบทาน | CPALL / ก.ล.ต. และ SET | เผยแพร่ 2026-08-13 | งวด 6 เดือนสิ้นสุด 30 มิ.ย. 2026 | https://market.sec.or.th/public/idisc/Download?FILEID=dat/news/202608/0737FIN130820261344060750T.zip | ตำแหน่ง: งบกำไรขาดทุน งบแสดงฐานะการเงิน งบกระแสเงินสด และหมายเหตุ | ข้อจำกัด: งวดครึ่งปีมีฤดูกาลและไม่ควรคูณสองเป็นผลทั้งปีโดยอัตโนมัติ</a:t>
            </a:r>
          </a:p>
          <a:p xmlns:a="http://schemas.openxmlformats.org/drawingml/2006/main">
            <a:r>
              <a:t>S9 | CPAXT Listed Company Snapshot 6M2026 | CPAXT / SET | เผยแพร่ 2026-08-13 | งวด 6 เดือนสิ้นสุด 30 มิ.ย. 2026 | https://lssmedia.setlink.set.or.th/2026/6M/CPAXT-6M69-ListedCompanySnapshot-EN.html | ตำแหน่ง: หัวข้องบการเงิน อัตรากำไร และกระแสเงินสด | ข้อจำกัด: เป็นเอกสารสรุป ควรตรวจงบเต็มเมื่อต้องการรายละเอียดรายการบัญชี</a:t>
            </a:r>
          </a:p>
          <a:p xmlns:a="http://schemas.openxmlformats.org/drawingml/2006/main">
            <a:r>
              <a:t>Net margin = กำไรส่วนบริษัทใหญ่ / รายได้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แหล่งข้อมูล</a:t>
            </a:r>
          </a:p>
          <a:p xmlns:a="http://schemas.openxmlformats.org/drawingml/2006/main">
            <a:r>
              <a:t>S1 | งบการเงินประจำปี 2021 ฉบับตรวจสอบ | CPALL / ก.ล.ต. | เผยแพร่ 2022-02-24 | งวด ปีสิ้นสุด 31 ธ.ค. 2021 | https://market.sec.or.th/public/idisc/Download?FILEID=dat/news/202202/22021349.zip | ตำแหน่ง: งบกำไรขาดทุน งบกระแสเงินสด และหมายเหตุประกอบงบการเงิน | ข้อจำกัด: โครงสร้างกลุ่มเปลี่ยนหลังรวม Lotus's ทำให้การเทียบการเติบโตกับปีถัดไปมีฐานไม่เหมือนกัน</a:t>
            </a:r>
          </a:p>
          <a:p xmlns:a="http://schemas.openxmlformats.org/drawingml/2006/main">
            <a:r>
              <a:t>S2 | งบการเงินประจำปี 2022 ฉบับตรวจสอบ | CPALL / ก.ล.ต. | เผยแพร่ 2023-02-23 | งวด ปีสิ้นสุด 31 ธ.ค. 2022 | https://market.sec.or.th/public/idisc/Download?FILEID=dat/news/202302/23020281.zip | ตำแหน่ง: งบกำไรขาดทุน งบกระแสเงินสด และหมายเหตุประกอบงบการเงิน | ข้อจำกัด: การเปลี่ยนแปลงจากปี 2021 มีผลจากขอบเขตการรวมงบสูง</a:t>
            </a:r>
          </a:p>
          <a:p xmlns:a="http://schemas.openxmlformats.org/drawingml/2006/main">
            <a:r>
              <a:t>S3 | งบการเงินประจำปี 2023 ฉบับตรวจสอบ | CPALL / ก.ล.ต. | เผยแพร่ 2024-02-23 | งวด ปีสิ้นสุด 31 ธ.ค. 2023 | https://market.sec.or.th/public/idisc/Download?FILEID=dat/news/202402/0737FIN230220241503090373T.zip | ตำแหน่ง: งบกำไรขาดทุน งบกระแสเงินสด และหมายเหตุประกอบงบการเงิน | ข้อจำกัด: ไม่มีรายละเอียดตัวขับเคลื่อนเชิงปฏิบัติการเท่ากับ One Report</a:t>
            </a:r>
          </a:p>
          <a:p xmlns:a="http://schemas.openxmlformats.org/drawingml/2006/main">
            <a:r>
              <a:t>S4 | งบการเงินประจำปี 2024 ฉบับตรวจสอบ | CPALL / ก.ล.ต. | เผยแพร่ 2025-02-25 | งวด ปีสิ้นสุด 31 ธ.ค. 2024 | https://market.sec.or.th/public/idisc/Download?FILEID=dat/news/202502/0737FIN250220251424510963T.zip | ตำแหน่ง: งบกำไรขาดทุน งบกระแสเงินสด และหมายเหตุประกอบงบการเงิน | ข้อจำกัด: ตัวเลขผลการดำเนินงานร้านและสมมติฐานอนาคตต้องดูเอกสารอื่นประกอบ</a:t>
            </a:r>
          </a:p>
          <a:p xmlns:a="http://schemas.openxmlformats.org/drawingml/2006/main">
            <a:r>
              <a:t>S5 | งบการเงินประจำปี 2025 ฉบับตรวจสอบ | CPALL / ก.ล.ต. | เผยแพร่ 2026-02-25 | งวด ปีสิ้นสุด 31 ธ.ค. 2025 | https://market.sec.or.th/public/idisc/Download?FILEID=dat/news/202602/0737FIN250220261406350902T.zip | ตำแหน่ง: งบกำไรขาดทุน งบแสดงฐานะการเงิน งบกระแสเงินสด และหมายเหตุ | ข้อจำกัด: ข้อมูลสิ้นปีเก่ากว่างบ 6 เดือน 2026 และมีค่าความนิยมจำนวนมาก</a:t>
            </a:r>
          </a:p>
          <a:p xmlns:a="http://schemas.openxmlformats.org/drawingml/2006/main">
            <a:r>
              <a:t>S6 | 56-1 One Report 2025 | CPALL / ก.ล.ต. และ Investor Relations | เผยแพร่ 2026-03-26 | งวด ปี 2025 และข้อมูลเปรียบเทียบ | https://www.cpall.co.th/wp-content/uploads/2026/03/E-One-Report_TH_Final.pdf | ตำแหน่ง: หน้า 140 ถึง 154 ของเล่ม และหัวข้อผลการดำเนินงาน ร้านค้า เงินทุน และความเสี่ยง | ข้อจำกัด: คำอธิบายและเป้าหมายบางส่วนมาจากฝ่ายบริหาร ต้องเทียบกับผลจริงภายหลัง</a:t>
            </a:r>
          </a:p>
          <a:p xmlns:a="http://schemas.openxmlformats.org/drawingml/2006/main">
            <a:r>
              <a:t>S7 | งบการเงินไตรมาส 2 ปี 2026 ฉบับสอบทาน | CPALL / ก.ล.ต. และ SET | เผยแพร่ 2026-08-13 | งวด 6 เดือนสิ้นสุด 30 มิ.ย. 2026 | https://market.sec.or.th/public/idisc/Download?FILEID=dat/news/202608/0737FIN130820261344060750T.zip | ตำแหน่ง: งบกำไรขาดทุน งบแสดงฐานะการเงิน งบกระแสเงินสด และหมายเหตุ | ข้อจำกัด: งวดครึ่งปีมีฤดูกาลและไม่ควรคูณสองเป็นผลทั้งปีโดยอัตโนมัติ</a:t>
            </a:r>
          </a:p>
          <a:p xmlns:a="http://schemas.openxmlformats.org/drawingml/2006/main">
            <a:r>
              <a:t>ข้อจำกัด: metric เงินสดหลังลงทุนหลักไม่รวมดอกเบี้ย ซื้อกิจการ เงินปันผล และ capex บางประเภท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แหล่งข้อมูล</a:t>
            </a:r>
          </a:p>
          <a:p xmlns:a="http://schemas.openxmlformats.org/drawingml/2006/main">
            <a:r>
              <a:t>S6 | 56-1 One Report 2025 | CPALL / ก.ล.ต. และ Investor Relations | เผยแพร่ 2026-03-26 | งวด ปี 2025 และข้อมูลเปรียบเทียบ | https://www.cpall.co.th/wp-content/uploads/2026/03/E-One-Report_TH_Final.pdf | ตำแหน่ง: หน้า 140 ถึง 154 ของเล่ม และหัวข้อผลการดำเนินงาน ร้านค้า เงินทุน และความเสี่ยง | ข้อจำกัด: คำอธิบายและเป้าหมายบางส่วนมาจากฝ่ายบริหาร ต้องเทียบกับผลจริงภายหลัง</a:t>
            </a:r>
          </a:p>
          <a:p xmlns:a="http://schemas.openxmlformats.org/drawingml/2006/main">
            <a:r>
              <a:t>S8 | คำอธิบายและวิเคราะห์ของฝ่ายจัดการ ไตรมาส 2 ปี 2026 | CPALL / SET และ Investor Relations | เผยแพร่ 2026-08-13 | งวด ไตรมาส 2 และ 6 เดือนสิ้นสุด 30 มิ.ย. 2026 | https://www.cpall.co.th/wp-content/uploads/2026/08/MDA_2Q26_TH_vFinal.pdf | ตำแหน่ง: หน้า 2 ถึง 7 หัวข้อธุรกิจร้านสะดวกซื้อ ผลรวม และต้นทุน | ข้อจำกัด: เป็นคำอธิบายของฝ่ายบริหารและข้อมูลร้านบางตัวเป็นไตรมาส ไม่ตรงงวดกับงบ 6 เดือนทั้งหมด</a:t>
            </a:r>
          </a:p>
          <a:p xmlns:a="http://schemas.openxmlformats.org/drawingml/2006/main">
            <a:r>
              <a:t>S9 | CPAXT Listed Company Snapshot 6M2026 | CPAXT / SET | เผยแพร่ 2026-08-13 | งวด 6 เดือนสิ้นสุด 30 มิ.ย. 2026 | https://lssmedia.setlink.set.or.th/2026/6M/CPAXT-6M69-ListedCompanySnapshot-EN.html | ตำแหน่ง: หัวข้องบการเงิน อัตรากำไร และกระแสเงินสด | ข้อจำกัด: เป็นเอกสารสรุป ควรตรวจงบเต็มเมื่อต้องการรายละเอียดรายการบัญชี</a:t>
            </a:r>
          </a:p>
          <a:p xmlns:a="http://schemas.openxmlformats.org/drawingml/2006/main">
            <a:r>
              <a:t>S10 | Industry Outlook 2026-2028 Modern Trade | Krungsri Research | เผยแพร่ 2026-04-30 | งวด แนวโน้ม 2026 ถึง 2028 | https://www.krungsri.com/en/research/industry/industry-outlook/wholesale-retail/modern-trade/io/modern-trade-2026 | ตำแหน่ง: Executive Summary และ Convenience stores/minimarts outlook | ข้อจำกัด: เป็นประมาณการอุตสาหกรรม ไม่ใช่ประมาณการเฉพาะ CPALL และอาจเปลี่ยนตามเศรษฐกิจ</a:t>
            </a:r>
          </a:p>
          <a:p xmlns:a="http://schemas.openxmlformats.org/drawingml/2006/main">
            <a:r>
              <a:t/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แหล่งข้อมูล</a:t>
            </a:r>
          </a:p>
          <a:p xmlns:a="http://schemas.openxmlformats.org/drawingml/2006/main">
            <a:r>
              <a:t>S5 | งบการเงินประจำปี 2025 ฉบับตรวจสอบ | CPALL / ก.ล.ต. | เผยแพร่ 2026-02-25 | งวด ปีสิ้นสุด 31 ธ.ค. 2025 | https://market.sec.or.th/public/idisc/Download?FILEID=dat/news/202602/0737FIN250220261406350902T.zip | ตำแหน่ง: งบกำไรขาดทุน งบแสดงฐานะการเงิน งบกระแสเงินสด และหมายเหตุ | ข้อจำกัด: ข้อมูลสิ้นปีเก่ากว่างบ 6 เดือน 2026 และมีค่าความนิยมจำนวนมาก</a:t>
            </a:r>
          </a:p>
          <a:p xmlns:a="http://schemas.openxmlformats.org/drawingml/2006/main">
            <a:r>
              <a:t>S6 | 56-1 One Report 2025 | CPALL / ก.ล.ต. และ Investor Relations | เผยแพร่ 2026-03-26 | งวด ปี 2025 และข้อมูลเปรียบเทียบ | https://www.cpall.co.th/wp-content/uploads/2026/03/E-One-Report_TH_Final.pdf | ตำแหน่ง: หน้า 140 ถึง 154 ของเล่ม และหัวข้อผลการดำเนินงาน ร้านค้า เงินทุน และความเสี่ยง | ข้อจำกัด: คำอธิบายและเป้าหมายบางส่วนมาจากฝ่ายบริหาร ต้องเทียบกับผลจริงภายหลัง</a:t>
            </a:r>
          </a:p>
          <a:p xmlns:a="http://schemas.openxmlformats.org/drawingml/2006/main">
            <a:r>
              <a:t>S7 | งบการเงินไตรมาส 2 ปี 2026 ฉบับสอบทาน | CPALL / ก.ล.ต. และ SET | เผยแพร่ 2026-08-13 | งวด 6 เดือนสิ้นสุด 30 มิ.ย. 2026 | https://market.sec.or.th/public/idisc/Download?FILEID=dat/news/202608/0737FIN130820261344060750T.zip | ตำแหน่ง: งบกำไรขาดทุน งบแสดงฐานะการเงิน งบกระแสเงินสด และหมายเหตุ | ข้อจำกัด: งวดครึ่งปีมีฤดูกาลและไม่ควรคูณสองเป็นผลทั้งปีโดยอัตโนมัติ</a:t>
            </a:r>
          </a:p>
          <a:p xmlns:a="http://schemas.openxmlformats.org/drawingml/2006/main">
            <a:r>
              <a:t>S8 | คำอธิบายและวิเคราะห์ของฝ่ายจัดการ ไตรมาส 2 ปี 2026 | CPALL / SET และ Investor Relations | เผยแพร่ 2026-08-13 | งวด ไตรมาส 2 และ 6 เดือนสิ้นสุด 30 มิ.ย. 2026 | https://www.cpall.co.th/wp-content/uploads/2026/08/MDA_2Q26_TH_vFinal.pdf | ตำแหน่ง: หน้า 2 ถึง 7 หัวข้อธุรกิจร้านสะดวกซื้อ ผลรวม และต้นทุน | ข้อจำกัด: เป็นคำอธิบายของฝ่ายบริหารและข้อมูลร้านบางตัวเป็นไตรมาส ไม่ตรงงวดกับงบ 6 เดือนทั้งหมด</a:t>
            </a:r>
          </a:p>
          <a:p xmlns:a="http://schemas.openxmlformats.org/drawingml/2006/main">
            <a:r>
              <a:t>S9 | CPAXT Listed Company Snapshot 6M2026 | CPAXT / SET | เผยแพร่ 2026-08-13 | งวด 6 เดือนสิ้นสุด 30 มิ.ย. 2026 | https://lssmedia.setlink.set.or.th/2026/6M/CPAXT-6M69-ListedCompanySnapshot-EN.html | ตำแหน่ง: หัวข้องบการเงิน อัตรากำไร และกระแสเงินสด | ข้อจำกัด: เป็นเอกสารสรุป ควรตรวจงบเต็มเมื่อต้องการรายละเอียดรายการบัญชี</a:t>
            </a:r>
          </a:p>
          <a:p xmlns:a="http://schemas.openxmlformats.org/drawingml/2006/main">
            <a:r>
              <a:t>S10 | Industry Outlook 2026-2028 Modern Trade | Krungsri Research | เผยแพร่ 2026-04-30 | งวด แนวโน้ม 2026 ถึง 2028 | https://www.krungsri.com/en/research/industry/industry-outlook/wholesale-retail/modern-trade/io/modern-trade-2026 | ตำแหน่ง: Executive Summary และ Convenience stores/minimarts outlook | ข้อจำกัด: เป็นประมาณการอุตสาหกรรม ไม่ใช่ประมาณการเฉพาะ CPALL และอาจเปลี่ยนตามเศรษฐกิจ</a:t>
            </a:r>
          </a:p>
          <a:p xmlns:a="http://schemas.openxmlformats.org/drawingml/2006/main">
            <a:r>
              <a:t>ทุกตัวเลข 2026E–2030E เป็นสมมติฐานของผู้จัดทำ รายละเอียดสูตรอยู่ใน Spreadsheet แผ่น Scenarios และ Model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แหล่งข้อมูล</a:t>
            </a:r>
          </a:p>
          <a:p xmlns:a="http://schemas.openxmlformats.org/drawingml/2006/main">
            <a:r>
              <a:t>S5 | งบการเงินประจำปี 2025 ฉบับตรวจสอบ | CPALL / ก.ล.ต. | เผยแพร่ 2026-02-25 | งวด ปีสิ้นสุด 31 ธ.ค. 2025 | https://market.sec.or.th/public/idisc/Download?FILEID=dat/news/202602/0737FIN250220261406350902T.zip | ตำแหน่ง: งบกำไรขาดทุน งบแสดงฐานะการเงิน งบกระแสเงินสด และหมายเหตุ | ข้อจำกัด: ข้อมูลสิ้นปีเก่ากว่างบ 6 เดือน 2026 และมีค่าความนิยมจำนวนมาก</a:t>
            </a:r>
          </a:p>
          <a:p xmlns:a="http://schemas.openxmlformats.org/drawingml/2006/main">
            <a:r>
              <a:t>S7 | งบการเงินไตรมาส 2 ปี 2026 ฉบับสอบทาน | CPALL / ก.ล.ต. และ SET | เผยแพร่ 2026-08-13 | งวด 6 เดือนสิ้นสุด 30 มิ.ย. 2026 | https://market.sec.or.th/public/idisc/Download?FILEID=dat/news/202608/0737FIN130820261344060750T.zip | ตำแหน่ง: งบกำไรขาดทุน งบแสดงฐานะการเงิน งบกระแสเงินสด และหมายเหตุ | ข้อจำกัด: งวดครึ่งปีมีฤดูกาลและไม่ควรคูณสองเป็นผลทั้งปีโดยอัตโนมัติ</a:t>
            </a:r>
          </a:p>
          <a:p xmlns:a="http://schemas.openxmlformats.org/drawingml/2006/main">
            <a:r>
              <a:t>S8 | คำอธิบายและวิเคราะห์ของฝ่ายจัดการ ไตรมาส 2 ปี 2026 | CPALL / SET และ Investor Relations | เผยแพร่ 2026-08-13 | งวด ไตรมาส 2 และ 6 เดือนสิ้นสุด 30 มิ.ย. 2026 | https://www.cpall.co.th/wp-content/uploads/2026/08/MDA_2Q26_TH_vFinal.pdf | ตำแหน่ง: หน้า 2 ถึง 7 หัวข้อธุรกิจร้านสะดวกซื้อ ผลรวม และต้นทุน | ข้อจำกัด: เป็นคำอธิบายของฝ่ายบริหารและข้อมูลร้านบางตัวเป็นไตรมาส ไม่ตรงงวดกับงบ 6 เดือนทั้งหมด</a:t>
            </a:r>
          </a:p>
          <a:p xmlns:a="http://schemas.openxmlformats.org/drawingml/2006/main">
            <a:r>
              <a:t>S9 | CPAXT Listed Company Snapshot 6M2026 | CPAXT / SET | เผยแพร่ 2026-08-13 | งวด 6 เดือนสิ้นสุด 30 มิ.ย. 2026 | https://lssmedia.setlink.set.or.th/2026/6M/CPAXT-6M69-ListedCompanySnapshot-EN.html | ตำแหน่ง: หัวข้องบการเงิน อัตรากำไร และกระแสเงินสด | ข้อจำกัด: เป็นเอกสารสรุป ควรตรวจงบเต็มเมื่อต้องการรายละเอียดรายการบัญชี</a:t>
            </a:r>
          </a:p>
          <a:p xmlns:a="http://schemas.openxmlformats.org/drawingml/2006/main">
            <a:r>
              <a:t>S11 | Economic and Monetary Conditions for Q2 2026 | ธนาคารแห่งประเทศไทย | เผยแพร่ 2026-07-31 | งวด ไตรมาส 2 ปี 2026 | https://www.bot.or.th/en/news-and-media/news/news-20260731.html | ตำแหน่ง: หัวข้อเศรษฐกิจไทย การบริโภคเอกชน และการท่องเที่ยว | ข้อจำกัด: ข้อมูลมหภาคไม่สามารถแปลงเป็นผลกระทบต่อกำไร CPALL โดยตรง</a:t>
            </a:r>
          </a:p>
          <a:p xmlns:a="http://schemas.openxmlformats.org/drawingml/2006/main">
            <a:r>
              <a:t>S12 | ผลการประชุมคณะกรรมการนโยบายการเงิน 26 สิงหาคม 2026 | ธนาคารแห่งประเทศไทย | เผยแพร่ 2026-08-26 | งวด แนวโน้มเศรษฐกิจและนโยบาย ณ 26 ส.ค. 2026 | https://www.bot.or.th/en/news-and-media/news/mpc/news-20260826-KsecaE98.html | ตำแหน่ง: มติอัตราดอกเบี้ยและการประเมินการบริโภคเอกชน | ข้อจำกัด: การส่งผ่านดอกเบี้ยสู่ต้นทุนหนี้ของบริษัทขึ้นกับโครงสร้างหนี้และจังหวะรีไฟแนนซ์</a:t>
            </a:r>
          </a:p>
          <a:p xmlns:a="http://schemas.openxmlformats.org/drawingml/2006/main">
            <a:r>
              <a:t/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แหล่งข้อมูล</a:t>
            </a:r>
          </a:p>
          <a:p xmlns:a="http://schemas.openxmlformats.org/drawingml/2006/main">
            <a:r>
              <a:t>S1 | งบการเงินประจำปี 2021 ฉบับตรวจสอบ | CPALL / ก.ล.ต. | เผยแพร่ 2022-02-24 | งวด ปีสิ้นสุด 31 ธ.ค. 2021 | https://market.sec.or.th/public/idisc/Download?FILEID=dat/news/202202/22021349.zip | ตำแหน่ง: งบกำไรขาดทุน งบกระแสเงินสด และหมายเหตุประกอบงบการเงิน | ข้อจำกัด: โครงสร้างกลุ่มเปลี่ยนหลังรวม Lotus's ทำให้การเทียบการเติบโตกับปีถัดไปมีฐานไม่เหมือนกัน</a:t>
            </a:r>
          </a:p>
          <a:p xmlns:a="http://schemas.openxmlformats.org/drawingml/2006/main">
            <a:r>
              <a:t>S2 | งบการเงินประจำปี 2022 ฉบับตรวจสอบ | CPALL / ก.ล.ต. | เผยแพร่ 2023-02-23 | งวด ปีสิ้นสุด 31 ธ.ค. 2022 | https://market.sec.or.th/public/idisc/Download?FILEID=dat/news/202302/23020281.zip | ตำแหน่ง: งบกำไรขาดทุน งบกระแสเงินสด และหมายเหตุประกอบงบการเงิน | ข้อจำกัด: การเปลี่ยนแปลงจากปี 2021 มีผลจากขอบเขตการรวมงบสูง</a:t>
            </a:r>
          </a:p>
          <a:p xmlns:a="http://schemas.openxmlformats.org/drawingml/2006/main">
            <a:r>
              <a:t>S3 | งบการเงินประจำปี 2023 ฉบับตรวจสอบ | CPALL / ก.ล.ต. | เผยแพร่ 2024-02-23 | งวด ปีสิ้นสุด 31 ธ.ค. 2023 | https://market.sec.or.th/public/idisc/Download?FILEID=dat/news/202402/0737FIN230220241503090373T.zip | ตำแหน่ง: งบกำไรขาดทุน งบกระแสเงินสด และหมายเหตุประกอบงบการเงิน | ข้อจำกัด: ไม่มีรายละเอียดตัวขับเคลื่อนเชิงปฏิบัติการเท่ากับ One Report</a:t>
            </a:r>
          </a:p>
          <a:p xmlns:a="http://schemas.openxmlformats.org/drawingml/2006/main">
            <a:r>
              <a:t>S4 | งบการเงินประจำปี 2024 ฉบับตรวจสอบ | CPALL / ก.ล.ต. | เผยแพร่ 2025-02-25 | งวด ปีสิ้นสุด 31 ธ.ค. 2024 | https://market.sec.or.th/public/idisc/Download?FILEID=dat/news/202502/0737FIN250220251424510963T.zip | ตำแหน่ง: งบกำไรขาดทุน งบกระแสเงินสด และหมายเหตุประกอบงบการเงิน | ข้อจำกัด: ตัวเลขผลการดำเนินงานร้านและสมมติฐานอนาคตต้องดูเอกสารอื่นประกอบ</a:t>
            </a:r>
          </a:p>
          <a:p xmlns:a="http://schemas.openxmlformats.org/drawingml/2006/main">
            <a:r>
              <a:t>S5 | งบการเงินประจำปี 2025 ฉบับตรวจสอบ | CPALL / ก.ล.ต. | เผยแพร่ 2026-02-25 | งวด ปีสิ้นสุด 31 ธ.ค. 2025 | https://market.sec.or.th/public/idisc/Download?FILEID=dat/news/202602/0737FIN250220261406350902T.zip | ตำแหน่ง: งบกำไรขาดทุน งบแสดงฐานะการเงิน งบกระแสเงินสด และหมายเหตุ | ข้อจำกัด: ข้อมูลสิ้นปีเก่ากว่างบ 6 เดือน 2026 และมีค่าความนิยมจำนวนมาก</a:t>
            </a:r>
          </a:p>
          <a:p xmlns:a="http://schemas.openxmlformats.org/drawingml/2006/main">
            <a:r>
              <a:t>S6 | 56-1 One Report 2025 | CPALL / ก.ล.ต. และ Investor Relations | เผยแพร่ 2026-03-26 | งวด ปี 2025 และข้อมูลเปรียบเทียบ | https://www.cpall.co.th/wp-content/uploads/2026/03/E-One-Report_TH_Final.pdf | ตำแหน่ง: หน้า 140 ถึง 154 ของเล่ม และหัวข้อผลการดำเนินงาน ร้านค้า เงินทุน และความเสี่ยง | ข้อจำกัด: คำอธิบายและเป้าหมายบางส่วนมาจากฝ่ายบริหาร ต้องเทียบกับผลจริงภายหลัง</a:t>
            </a:r>
          </a:p>
          <a:p xmlns:a="http://schemas.openxmlformats.org/drawingml/2006/main">
            <a:r>
              <a:t>S7 | งบการเงินไตรมาส 2 ปี 2026 ฉบับสอบทาน | CPALL / ก.ล.ต. และ SET | เผยแพร่ 2026-08-13 | งวด 6 เดือนสิ้นสุด 30 มิ.ย. 2026 | https://market.sec.or.th/public/idisc/Download?FILEID=dat/news/202608/0737FIN130820261344060750T.zip | ตำแหน่ง: งบกำไรขาดทุน งบแสดงฐานะการเงิน งบกระแสเงินสด และหมายเหตุ | ข้อจำกัด: งวดครึ่งปีมีฤดูกาลและไม่ควรคูณสองเป็นผลทั้งปีโดยอัตโนมัติ</a:t>
            </a:r>
          </a:p>
          <a:p xmlns:a="http://schemas.openxmlformats.org/drawingml/2006/main">
            <a:r>
              <a:t>S8 | คำอธิบายและวิเคราะห์ของฝ่ายจัดการ ไตรมาส 2 ปี 2026 | CPALL / SET และ Investor Relations | เผยแพร่ 2026-08-13 | งวด ไตรมาส 2 และ 6 เดือนสิ้นสุด 30 มิ.ย. 2026 | https://www.cpall.co.th/wp-content/uploads/2026/08/MDA_2Q26_TH_vFinal.pdf | ตำแหน่ง: หน้า 2 ถึง 7 หัวข้อธุรกิจร้านสะดวกซื้อ ผลรวม และต้นทุน | ข้อจำกัด: เป็นคำอธิบายของฝ่ายบริหารและข้อมูลร้านบางตัวเป็นไตรมาส ไม่ตรงงวดกับงบ 6 เดือนทั้งหมด</a:t>
            </a:r>
          </a:p>
          <a:p xmlns:a="http://schemas.openxmlformats.org/drawingml/2006/main">
            <a:r>
              <a:t>S9 | CPAXT Listed Company Snapshot 6M2026 | CPAXT / SET | เผยแพร่ 2026-08-13 | งวด 6 เดือนสิ้นสุด 30 มิ.ย. 2026 | https://lssmedia.setlink.set.or.th/2026/6M/CPAXT-6M69-ListedCompanySnapshot-EN.html | ตำแหน่ง: หัวข้องบการเงิน อัตรากำไร และกระแสเงินสด | ข้อจำกัด: เป็นเอกสารสรุป ควรตรวจงบเต็มเมื่อต้องการรายละเอียดรายการบัญชี</a:t>
            </a:r>
          </a:p>
          <a:p xmlns:a="http://schemas.openxmlformats.org/drawingml/2006/main">
            <a:r>
              <a:t>S10 | Industry Outlook 2026-2028 Modern Trade | Krungsri Research | เผยแพร่ 2026-04-30 | งวด แนวโน้ม 2026 ถึง 2028 | https://www.krungsri.com/en/research/industry/industry-outlook/wholesale-retail/modern-trade/io/modern-trade-2026 | ตำแหน่ง: Executive Summary และ Convenience stores/minimarts outlook | ข้อจำกัด: เป็นประมาณการอุตสาหกรรม ไม่ใช่ประมาณการเฉพาะ CPALL และอาจเปลี่ยนตามเศรษฐกิจ</a:t>
            </a:r>
          </a:p>
          <a:p xmlns:a="http://schemas.openxmlformats.org/drawingml/2006/main">
            <a:r>
              <a:t>S11 | Economic and Monetary Conditions for Q2 2026 | ธนาคารแห่งประเทศไทย | เผยแพร่ 2026-07-31 | งวด ไตรมาส 2 ปี 2026 | https://www.bot.or.th/en/news-and-media/news/news-20260731.html | ตำแหน่ง: หัวข้อเศรษฐกิจไทย การบริโภคเอกชน และการท่องเที่ยว | ข้อจำกัด: ข้อมูลมหภาคไม่สามารถแปลงเป็นผลกระทบต่อกำไร CPALL โดยตรง</a:t>
            </a:r>
          </a:p>
          <a:p xmlns:a="http://schemas.openxmlformats.org/drawingml/2006/main">
            <a:r>
              <a:t>S12 | ผลการประชุมคณะกรรมการนโยบายการเงิน 26 สิงหาคม 2026 | ธนาคารแห่งประเทศไทย | เผยแพร่ 2026-08-26 | งวด แนวโน้มเศรษฐกิจและนโยบาย ณ 26 ส.ค. 2026 | https://www.bot.or.th/en/news-and-media/news/mpc/news-20260826-KsecaE98.html | ตำแหน่ง: มติอัตราดอกเบี้ยและการประเมินการบริโภคเอกชน | ข้อจำกัด: การส่งผ่านดอกเบี้ยสู่ต้นทุนหนี้ของบริษัทขึ้นกับโครงสร้างหนี้และจังหวะรีไฟแนนซ์</a:t>
            </a:r>
          </a:p>
          <a:p xmlns:a="http://schemas.openxmlformats.org/drawingml/2006/main">
            <a:r>
              <a:t>S13 | ทะเบียนงบการเงินและเอกสารเปิดเผย CPALL | ก.ล.ต. ไทย | เผยแพร่ ปรับปรุงต่อเนื่อง | งวด ตรวจถึง 9 ก.ย. 2026 | https://market.sec.or.th/public/idisc/th/FinancialReport/ALL-0000003875/20200909-20260909?symbol=CPALL | ตำแหน่ง: รายการงบปี งบไตรมาส และสถานะการแก้ไขงบ | ข้อจำกัด: หน้าแบบไดนามิกอาจปรับปรุงภายหลัง วันที่เข้าถึง; ณ วันที่ตรวจไม่พบฉบับแก้ไขที่แทนที่ชุดตัวเลขที่ใช้</a:t>
            </a:r>
          </a:p>
          <a:p xmlns:a="http://schemas.openxmlformats.org/drawingml/2006/main">
            <a:r>
              <a:t>ข้อจำกัดคงเหลือ: ไม่มีราคาหุ้น/valuation ณ วันลงทุน, debt maturity ราย tranche, store-level ROIC และตัวแปลง Word ในระบบไม่แสดงอักษรไทย จึงส่ง Report เป็น HTML ที่แก้ไขต่อได้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23450d3df9849a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88523a898d74879" /><Relationship Type="http://schemas.openxmlformats.org/officeDocument/2006/relationships/slideLayout" Target="/ppt/slideLayouts/slideLayout1.xml" Id="Rcf9558f2fba9472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f9558f2fba9472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94c45233284628" /><Relationship Type="http://schemas.openxmlformats.org/officeDocument/2006/relationships/notesSlide" Target="/ppt/notesSlides/notesSlide1.xml" Id="R42ce243d01c34a5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c30ee93f054736" /><Relationship Type="http://schemas.openxmlformats.org/officeDocument/2006/relationships/chart" Target="/ppt/slides/charts/chart1.xml" Id="R39f4d7663a864b34" /><Relationship Type="http://schemas.openxmlformats.org/officeDocument/2006/relationships/chart" Target="/ppt/slides/charts/chart2.xml" Id="R07e943ef1d2547c4" /><Relationship Type="http://schemas.openxmlformats.org/officeDocument/2006/relationships/notesSlide" Target="/ppt/notesSlides/notesSlide2.xml" Id="R9795a9541b8e4ea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a6b1bf673a4d75" /><Relationship Type="http://schemas.openxmlformats.org/officeDocument/2006/relationships/chart" Target="/ppt/slides/charts/chart3.xml" Id="Rff31fce677904a39" /><Relationship Type="http://schemas.openxmlformats.org/officeDocument/2006/relationships/chart" Target="/ppt/slides/charts/chart4.xml" Id="Rd5ee1fe98c2c48dd" /><Relationship Type="http://schemas.openxmlformats.org/officeDocument/2006/relationships/notesSlide" Target="/ppt/notesSlides/notesSlide3.xml" Id="Rfe3f7e49abcb474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f3001b8a08a4d1d" /><Relationship Type="http://schemas.openxmlformats.org/officeDocument/2006/relationships/notesSlide" Target="/ppt/notesSlides/notesSlide4.xml" Id="R45a45d54086d439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e456950b944fb7" /><Relationship Type="http://schemas.openxmlformats.org/officeDocument/2006/relationships/chart" Target="/ppt/slides/charts/chart5.xml" Id="Rcb5b0dc94b1b4765" /><Relationship Type="http://schemas.openxmlformats.org/officeDocument/2006/relationships/notesSlide" Target="/ppt/notesSlides/notesSlide5.xml" Id="R018ef83e84c04ff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17c6ebce824db4" /><Relationship Type="http://schemas.openxmlformats.org/officeDocument/2006/relationships/notesSlide" Target="/ppt/notesSlides/notesSlide6.xml" Id="Rc571f806415440e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60723854f4848bb" /><Relationship Type="http://schemas.openxmlformats.org/officeDocument/2006/relationships/notesSlide" Target="/ppt/notesSlides/notesSlide7.xml" Id="Ra6f1d53cb49546b6" /></Relationships>
</file>

<file path=ppt/slides/charts/_rels/chart1.xml.rels><Relationships xmlns="http://schemas.openxmlformats.org/package/2006/relationships"><Relationship Id="rIdChartSnapshot1" Type="http://schemas.openxmlformats.org/officeDocument/2006/relationships/package" Target="../../embeddings/chart-data-snapshot-001.xlsx"/></Relationships>
</file>

<file path=ppt/slides/charts/_rels/chart2.xml.rels><Relationships xmlns="http://schemas.openxmlformats.org/package/2006/relationships"><Relationship Id="rIdChartSnapshot1" Type="http://schemas.openxmlformats.org/officeDocument/2006/relationships/package" Target="../../embeddings/chart-data-snapshot-002.xlsx"/></Relationships>
</file>

<file path=ppt/slides/charts/_rels/chart3.xml.rels><Relationships xmlns="http://schemas.openxmlformats.org/package/2006/relationships"><Relationship Id="rIdChartSnapshot1" Type="http://schemas.openxmlformats.org/officeDocument/2006/relationships/package" Target="../../embeddings/chart-data-snapshot-003.xlsx"/></Relationships>
</file>

<file path=ppt/slides/charts/_rels/chart4.xml.rels><Relationships xmlns="http://schemas.openxmlformats.org/package/2006/relationships"><Relationship Id="rIdChartSnapshot1" Type="http://schemas.openxmlformats.org/officeDocument/2006/relationships/package" Target="../../embeddings/chart-data-snapshot-004.xlsx"/></Relationships>
</file>

<file path=ppt/slides/charts/_rels/chart5.xml.rels><Relationships xmlns="http://schemas.openxmlformats.org/package/2006/relationships"><Relationship Id="rIdChartSnapshot1" Type="http://schemas.openxmlformats.org/officeDocument/2006/relationships/package" Target="../../embeddings/chart-data-snapshot-005.xlsx"/></Relationships>
</file>

<file path=ppt/slides/charts/chart1.xml><?xml version="1.0" encoding="utf-8"?>
<c:chartSpace xmlns:c="http://schemas.openxmlformats.org/drawingml/2006/chart" xmlns:r="http://schemas.openxmlformats.org/officeDocument/2006/relationships">
  <c:lang val="en-US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>
                <a:latin typeface="Tahoma"/>
                <a:ea typeface="Tahoma"/>
                <a:cs typeface="Tahoma"/>
              </a:rPr>
              <a:t>รายได้ FY2021–FY2025</a:t>
            </a:r>
          </a:p>
        </c:rich>
      </c:tx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>
              <a:latin typeface="Tahoma"/>
              <a:ea typeface="Tahoma"/>
              <a:cs typeface="Tahoma"/>
            </a:defRPr>
          </a:pPr>
        </a:p>
      </c:txPr>
    </c:title>
    <c:plotArea>
      <c:barChart>
        <c:barDir val="col"/>
        <c:grouping val="clustered"/>
        <c:varyColors val="0"/>
        <c:ser>
          <c:idx val="0"/>
          <c:order val="0"/>
          <c:tx>
            <c:v>รายได้</c:v>
          </c:tx>
          <c:spPr>
            <a:solidFill xmlns:a="http://schemas.openxmlformats.org/drawingml/2006/main">
              <a:srgbClr val="1F4E78"/>
            </a:solidFill>
          </c:spPr>
          <c:dLbls>
            <c:dLbl>
              <c:idx val="0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750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587,597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750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750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852,605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750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750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921,187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750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750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987,794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750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750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1,022,143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750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</c:dLbls>
          <c:cat>
            <c:numRef>
              <c:f>'Chart Data'!$A$2:$A$6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'Chart Data'!$B$2:$B$6</c:f>
              <c:numCache>
                <c:formatCode>#,##0</c:formatCode>
                <c:ptCount val="5"/>
                <c:pt idx="0">
                  <c:v>587597</c:v>
                </c:pt>
                <c:pt idx="1">
                  <c:v>852605</c:v>
                </c:pt>
                <c:pt idx="2">
                  <c:v>921187</c:v>
                </c:pt>
                <c:pt idx="3">
                  <c:v>987794</c:v>
                </c:pt>
                <c:pt idx="4">
                  <c:v>1022143</c:v>
                </c:pt>
              </c:numCache>
            </c:numRef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>
                  <a:latin typeface="Tahoma"/>
                  <a:ea typeface="Tahoma"/>
                  <a:cs typeface="Tahoma"/>
                </a:defRPr>
              </a:pPr>
            </a:p>
          </c:txPr>
          <c:dLblPos val="outEnd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45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  <a:latin typeface="Tahoma"/>
                <a:ea typeface="Tahoma"/>
                <a:cs typeface="Tahoma"/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numFmt formatCode="#,##0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  <a:latin typeface="Tahoma"/>
                <a:ea typeface="Tahoma"/>
                <a:cs typeface="Tahoma"/>
              </a:defRPr>
            </a:pPr>
          </a:p>
        </c:txPr>
        <c:crossAx val="48650112"/>
        <c:crossBetween val="between"/>
      </c:valAx>
      <c:spPr>
        <a:solidFill xmlns:a="http://schemas.openxmlformats.org/drawingml/2006/main">
          <a:srgbClr val="FFFFFF"/>
        </a:solidFill>
      </c:spPr>
    </c:plotArea>
    <c:plotVisOnly val="1"/>
  </c:chart>
  <c:spPr>
    <a:solidFill xmlns:a="http://schemas.openxmlformats.org/drawingml/2006/main">
      <a:srgbClr val="FFFFFF"/>
    </a:solidFill>
  </c:spPr>
  <c:externalData r:id="rIdChartSnapshot1">
    <c:autoUpdate val="0"/>
  </c:externalData>
</c:chartSpace>
</file>

<file path=ppt/slides/charts/chart2.xml><?xml version="1.0" encoding="utf-8"?>
<c:chartSpace xmlns:c="http://schemas.openxmlformats.org/drawingml/2006/chart" xmlns:r="http://schemas.openxmlformats.org/officeDocument/2006/relationships">
  <c:lang val="en-US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>
                <a:latin typeface="Tahoma"/>
                <a:ea typeface="Tahoma"/>
                <a:cs typeface="Tahoma"/>
              </a:rPr>
              <a:t>กำไรส่วนบริษัทใหญ่</a:t>
            </a:r>
          </a:p>
        </c:rich>
      </c:tx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>
              <a:latin typeface="Tahoma"/>
              <a:ea typeface="Tahoma"/>
              <a:cs typeface="Tahoma"/>
            </a:defRPr>
          </a:pPr>
        </a:p>
      </c:txPr>
    </c:title>
    <c:plotArea>
      <c:barChart>
        <c:barDir val="col"/>
        <c:grouping val="clustered"/>
        <c:varyColors val="0"/>
        <c:ser>
          <c:idx val="0"/>
          <c:order val="0"/>
          <c:tx>
            <c:v>กำไรส่วนบริษัทใหญ่</c:v>
          </c:tx>
          <c:spPr>
            <a:solidFill xmlns:a="http://schemas.openxmlformats.org/drawingml/2006/main">
              <a:srgbClr val="198754"/>
            </a:solidFill>
          </c:spPr>
          <c:dLbls>
            <c:dLbl>
              <c:idx val="0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67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12,985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67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67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13,272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67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67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18,482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67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67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25,346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67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67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28,206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67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</c:dLbls>
          <c:cat>
            <c:numRef>
              <c:f>'Chart Data'!$A$2:$A$6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'Chart Data'!$B$2:$B$6</c:f>
              <c:numCache>
                <c:formatCode>#,##0</c:formatCode>
                <c:ptCount val="5"/>
                <c:pt idx="0">
                  <c:v>12985</c:v>
                </c:pt>
                <c:pt idx="1">
                  <c:v>13272</c:v>
                </c:pt>
                <c:pt idx="2">
                  <c:v>18482</c:v>
                </c:pt>
                <c:pt idx="3">
                  <c:v>25346</c:v>
                </c:pt>
                <c:pt idx="4">
                  <c:v>28206</c:v>
                </c:pt>
              </c:numCache>
            </c:numRef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>
                  <a:latin typeface="Tahoma"/>
                  <a:ea typeface="Tahoma"/>
                  <a:cs typeface="Tahoma"/>
                </a:defRPr>
              </a:pPr>
            </a:p>
          </c:txPr>
          <c:dLblPos val="outEnd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55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  <a:latin typeface="Tahoma"/>
                <a:ea typeface="Tahoma"/>
                <a:cs typeface="Tahoma"/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numFmt formatCode="#,##0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  <a:latin typeface="Tahoma"/>
                <a:ea typeface="Tahoma"/>
                <a:cs typeface="Tahoma"/>
              </a:defRPr>
            </a:pPr>
          </a:p>
        </c:txPr>
        <c:crossAx val="48650112"/>
        <c:crossBetween val="between"/>
      </c:valAx>
      <c:spPr>
        <a:solidFill xmlns:a="http://schemas.openxmlformats.org/drawingml/2006/main">
          <a:srgbClr val="FFFFFF"/>
        </a:solidFill>
      </c:spPr>
    </c:plotArea>
    <c:plotVisOnly val="1"/>
  </c:chart>
  <c:spPr>
    <a:solidFill xmlns:a="http://schemas.openxmlformats.org/drawingml/2006/main">
      <a:srgbClr val="FFFFFF"/>
    </a:solidFill>
  </c:spPr>
  <c:externalData r:id="rIdChartSnapshot1">
    <c:autoUpdate val="0"/>
  </c:externalData>
</c:chartSpace>
</file>

<file path=ppt/slides/charts/chart3.xml><?xml version="1.0" encoding="utf-8"?>
<c:chartSpace xmlns:c="http://schemas.openxmlformats.org/drawingml/2006/chart" xmlns:r="http://schemas.openxmlformats.org/officeDocument/2006/relationships">
  <c:lang val="en-US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>
                <a:latin typeface="Tahoma"/>
                <a:ea typeface="Tahoma"/>
                <a:cs typeface="Tahoma"/>
              </a:rPr>
              <a:t>กระแสเงินสด FY2021–FY2025</a:t>
            </a:r>
          </a:p>
        </c:rich>
      </c:tx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>
              <a:latin typeface="Tahoma"/>
              <a:ea typeface="Tahoma"/>
              <a:cs typeface="Tahoma"/>
            </a:defRPr>
          </a:pPr>
        </a:p>
      </c:txPr>
    </c:title>
    <c:plotArea>
      <c:barChart>
        <c:barDir val="col"/>
        <c:grouping val="clustered"/>
        <c:varyColors val="0"/>
        <c:ser>
          <c:idx val="0"/>
          <c:order val="0"/>
          <c:tx>
            <c:v>CFO</c:v>
          </c:tx>
          <c:spPr>
            <a:solidFill xmlns:a="http://schemas.openxmlformats.org/drawingml/2006/main">
              <a:srgbClr val="1F4E78"/>
            </a:solidFill>
          </c:spPr>
          <c:cat>
            <c:numRef>
              <c:f>'Chart Data'!$A$2:$A$6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'Chart Data'!$B$2:$B$6</c:f>
              <c:numCache>
                <c:formatCode>#,##0</c:formatCode>
                <c:ptCount val="5"/>
                <c:pt idx="0">
                  <c:v>46319</c:v>
                </c:pt>
                <c:pt idx="1">
                  <c:v>69873</c:v>
                </c:pt>
                <c:pt idx="2">
                  <c:v>87172</c:v>
                </c:pt>
                <c:pt idx="3">
                  <c:v>76169</c:v>
                </c:pt>
                <c:pt idx="4">
                  <c:v>74255</c:v>
                </c:pt>
              </c:numCache>
            </c:numRef>
          </c:val>
        </c:ser>
        <c:ser>
          <c:idx val="1"/>
          <c:order val="1"/>
          <c:tx>
            <c:v>CFO − PP&amp;E − เงินต้นเช่า</c:v>
          </c:tx>
          <c:spPr>
            <a:solidFill xmlns:a="http://schemas.openxmlformats.org/drawingml/2006/main">
              <a:srgbClr val="198754"/>
            </a:solidFill>
          </c:spPr>
          <c:cat>
            <c:numRef>
              <c:f>'Chart Data'!$C$2:$C$6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'Chart Data'!$D$2:$D$6</c:f>
              <c:numCache>
                <c:formatCode>#,##0</c:formatCode>
                <c:ptCount val="5"/>
                <c:pt idx="0">
                  <c:v>22394</c:v>
                </c:pt>
                <c:pt idx="1">
                  <c:v>30322</c:v>
                </c:pt>
                <c:pt idx="2">
                  <c:v>48349</c:v>
                </c:pt>
                <c:pt idx="3">
                  <c:v>36781</c:v>
                </c:pt>
                <c:pt idx="4">
                  <c:v>32467</c:v>
                </c:pt>
              </c:numCache>
            </c:numRef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>
                  <a:latin typeface="Tahoma"/>
                  <a:ea typeface="Tahoma"/>
                  <a:cs typeface="Tahoma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70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  <a:latin typeface="Tahoma"/>
                <a:ea typeface="Tahoma"/>
                <a:cs typeface="Tahoma"/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numFmt formatCode="#,##0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  <a:latin typeface="Tahoma"/>
                <a:ea typeface="Tahoma"/>
                <a:cs typeface="Tahoma"/>
              </a:defRPr>
            </a:pPr>
          </a:p>
        </c:txPr>
        <c:crossAx val="48650112"/>
        <c:crossBetween val="between"/>
      </c:valAx>
      <c:spPr>
        <a:solidFill xmlns:a="http://schemas.openxmlformats.org/drawingml/2006/main">
          <a:srgbClr val="FFFFFF"/>
        </a:solidFill>
      </c:spPr>
    </c:plotArea>
    <c:legend>
      <c:legendPos val="b"/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 sz="825">
              <a:solidFill>
                <a:srgbClr val="17212B"/>
              </a:solidFill>
              <a:latin typeface="Tahoma"/>
              <a:ea typeface="Tahoma"/>
              <a:cs typeface="Tahoma"/>
            </a:defRPr>
          </a:pPr>
        </a:p>
      </c:txPr>
    </c:legend>
    <c:plotVisOnly val="1"/>
  </c:chart>
  <c:spPr>
    <a:solidFill xmlns:a="http://schemas.openxmlformats.org/drawingml/2006/main">
      <a:srgbClr val="FFFFFF"/>
    </a:solidFill>
  </c:spPr>
  <c:externalData r:id="rIdChartSnapshot1">
    <c:autoUpdate val="0"/>
  </c:externalData>
</c:chartSpace>
</file>

<file path=ppt/slides/charts/chart4.xml><?xml version="1.0" encoding="utf-8"?>
<c:chartSpace xmlns:c="http://schemas.openxmlformats.org/drawingml/2006/chart" xmlns:r="http://schemas.openxmlformats.org/officeDocument/2006/relationships">
  <c:lang val="en-US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>
                <a:latin typeface="Tahoma"/>
                <a:ea typeface="Tahoma"/>
                <a:cs typeface="Tahoma"/>
              </a:rPr>
              <a:t>หนี้ที่มีดอกเบี้ย</a:t>
            </a:r>
          </a:p>
        </c:rich>
      </c:tx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>
              <a:latin typeface="Tahoma"/>
              <a:ea typeface="Tahoma"/>
              <a:cs typeface="Tahoma"/>
            </a:defRPr>
          </a:pPr>
        </a:p>
      </c:txPr>
    </c:title>
    <c:plotArea>
      <c:barChart>
        <c:barDir val="col"/>
        <c:grouping val="clustered"/>
        <c:varyColors val="0"/>
        <c:ser>
          <c:idx val="0"/>
          <c:order val="0"/>
          <c:tx>
            <c:v>รวมหนี้สินเช่า</c:v>
          </c:tx>
          <c:spPr>
            <a:solidFill xmlns:a="http://schemas.openxmlformats.org/drawingml/2006/main">
              <a:srgbClr val="D59B00"/>
            </a:solidFill>
          </c:spPr>
          <c:dLbls>
            <c:dLbl>
              <c:idx val="0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67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442,339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67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67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439,444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67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</c:dLbls>
          <c:cat>
            <c:strRef>
              <c:f>'Chart Data'!$A$2:$A$3</c:f>
              <c:strCache>
                <c:ptCount val="2"/>
                <c:pt idx="0">
                  <c:v>FY2025</c:v>
                </c:pt>
                <c:pt idx="1">
                  <c:v>6M2026</c:v>
                </c:pt>
              </c:strCache>
            </c:strRef>
          </c:cat>
          <c:val>
            <c:numRef>
              <c:f>'Chart Data'!$B$2:$B$3</c:f>
              <c:numCache>
                <c:formatCode>#,##0</c:formatCode>
                <c:ptCount val="2"/>
                <c:pt idx="0">
                  <c:v>442339</c:v>
                </c:pt>
                <c:pt idx="1">
                  <c:v>439444</c:v>
                </c:pt>
              </c:numCache>
            </c:numRef>
          </c:val>
        </c:ser>
        <c:ser>
          <c:idx val="1"/>
          <c:order val="1"/>
          <c:tx>
            <c:v>ไม่รวมเช่า</c:v>
          </c:tx>
          <c:spPr>
            <a:solidFill xmlns:a="http://schemas.openxmlformats.org/drawingml/2006/main">
              <a:srgbClr val="1F4E78"/>
            </a:solidFill>
          </c:spPr>
          <c:dLbls>
            <c:dLbl>
              <c:idx val="0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67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326,270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67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67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319,574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67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</c:dLbls>
          <c:cat>
            <c:strRef>
              <c:f>'Chart Data'!$C$2:$C$3</c:f>
              <c:strCache>
                <c:ptCount val="2"/>
                <c:pt idx="0">
                  <c:v>FY2025</c:v>
                </c:pt>
                <c:pt idx="1">
                  <c:v>6M2026</c:v>
                </c:pt>
              </c:strCache>
            </c:strRef>
          </c:cat>
          <c:val>
            <c:numRef>
              <c:f>'Chart Data'!$D$2:$D$3</c:f>
              <c:numCache>
                <c:formatCode>#,##0</c:formatCode>
                <c:ptCount val="2"/>
                <c:pt idx="0">
                  <c:v>326270</c:v>
                </c:pt>
                <c:pt idx="1">
                  <c:v>319574</c:v>
                </c:pt>
              </c:numCache>
            </c:numRef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>
                  <a:latin typeface="Tahoma"/>
                  <a:ea typeface="Tahoma"/>
                  <a:cs typeface="Tahoma"/>
                </a:defRPr>
              </a:pPr>
            </a:p>
          </c:txPr>
          <c:dLblPos val="outEnd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80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  <a:latin typeface="Tahoma"/>
                <a:ea typeface="Tahoma"/>
                <a:cs typeface="Tahoma"/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numFmt formatCode="#,##0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  <a:latin typeface="Tahoma"/>
                <a:ea typeface="Tahoma"/>
                <a:cs typeface="Tahoma"/>
              </a:defRPr>
            </a:pPr>
          </a:p>
        </c:txPr>
        <c:crossAx val="48650112"/>
        <c:crossBetween val="between"/>
      </c:valAx>
      <c:spPr>
        <a:solidFill xmlns:a="http://schemas.openxmlformats.org/drawingml/2006/main">
          <a:srgbClr val="FFFFFF"/>
        </a:solidFill>
      </c:spPr>
    </c:plotArea>
    <c:legend>
      <c:legendPos val="b"/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 sz="750">
              <a:solidFill>
                <a:srgbClr val="17212B"/>
              </a:solidFill>
              <a:latin typeface="Tahoma"/>
              <a:ea typeface="Tahoma"/>
              <a:cs typeface="Tahoma"/>
            </a:defRPr>
          </a:pPr>
        </a:p>
      </c:txPr>
    </c:legend>
    <c:plotVisOnly val="1"/>
  </c:chart>
  <c:spPr>
    <a:solidFill xmlns:a="http://schemas.openxmlformats.org/drawingml/2006/main">
      <a:srgbClr val="FFFFFF"/>
    </a:solidFill>
  </c:spPr>
  <c:externalData r:id="rIdChartSnapshot1">
    <c:autoUpdate val="0"/>
  </c:externalData>
</c:chartSpace>
</file>

<file path=ppt/slides/charts/chart5.xml><?xml version="1.0" encoding="utf-8"?>
<c:chartSpace xmlns:c="http://schemas.openxmlformats.org/drawingml/2006/chart" xmlns:r="http://schemas.openxmlformats.org/officeDocument/2006/relationships">
  <c:lang val="en-US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>
                <a:latin typeface="Tahoma"/>
                <a:ea typeface="Tahoma"/>
                <a:cs typeface="Tahoma"/>
              </a:rPr>
              <a:t>กำไรส่วนบริษัทใหญ่ 2030E</a:t>
            </a:r>
          </a:p>
        </c:rich>
      </c:tx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>
              <a:latin typeface="Tahoma"/>
              <a:ea typeface="Tahoma"/>
              <a:cs typeface="Tahoma"/>
            </a:defRPr>
          </a:pPr>
        </a:p>
      </c:txPr>
    </c:title>
    <c:plotArea>
      <c:barChart>
        <c:barDir val="col"/>
        <c:grouping val="clustered"/>
        <c:varyColors val="1"/>
        <c:ser>
          <c:idx val="0"/>
          <c:order val="0"/>
          <c:tx>
            <c:v>กำไรส่วนบริษัทใหญ่ 2030E</c:v>
          </c:tx>
          <c:dPt>
            <c:idx val="0"/>
            <c:invertIfNegative val="0"/>
            <c:spPr>
              <a:solidFill xmlns:a="http://schemas.openxmlformats.org/drawingml/2006/main">
                <a:srgbClr val="198754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1F4E78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B42318"/>
              </a:solidFill>
            </c:spPr>
          </c:dPt>
          <c:dLbls>
            <c:dLbl>
              <c:idx val="0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82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49,474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82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82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40,509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82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 xmlns:a="http://schemas.openxmlformats.org/drawingml/2006/main"/>
                  <a:lstStyle xmlns:a="http://schemas.openxmlformats.org/drawingml/2006/main"/>
                  <a:p xmlns:a="http://schemas.openxmlformats.org/drawingml/2006/main">
                    <a:r>
                      <a:rPr sz="825">
                        <a:solidFill>
                          <a:srgbClr val="17212B"/>
                        </a:solidFill>
                        <a:latin typeface="Tahoma"/>
                        <a:ea typeface="Tahoma"/>
                        <a:cs typeface="Tahoma"/>
                      </a:rPr>
                      <a:t>22,679</a:t>
                    </a:r>
                  </a:p>
                </c:rich>
              </c:tx>
              <c:txPr>
                <a:bodyPr xmlns:a="http://schemas.openxmlformats.org/drawingml/2006/main" anchorCtr="1"/>
                <a:lstStyle xmlns:a="http://schemas.openxmlformats.org/drawingml/2006/main"/>
                <a:p xmlns:a="http://schemas.openxmlformats.org/drawingml/2006/main">
                  <a:pPr>
                    <a:defRPr sz="825">
                      <a:solidFill>
                        <a:srgbClr val="17212B"/>
                      </a:solidFill>
                      <a:latin typeface="Tahoma"/>
                      <a:ea typeface="Tahoma"/>
                      <a:cs typeface="Tahoma"/>
                    </a:defRPr>
                  </a:pPr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</c:dLbls>
          <c:cat>
            <c:strRef>
              <c:f>'Chart Data'!$A$2:$A$4</c:f>
              <c:strCache>
                <c:ptCount val="3"/>
                <c:pt idx="0">
                  <c:v>Bull</c:v>
                </c:pt>
                <c:pt idx="1">
                  <c:v>Base</c:v>
                </c:pt>
                <c:pt idx="2">
                  <c:v>Bear</c:v>
                </c:pt>
              </c:strCache>
            </c:strRef>
          </c:cat>
          <c:val>
            <c:numRef>
              <c:f>'Chart Data'!$B$2:$B$4</c:f>
              <c:numCache>
                <c:formatCode>#,##0</c:formatCode>
                <c:ptCount val="3"/>
                <c:pt idx="0">
                  <c:v>49474</c:v>
                </c:pt>
                <c:pt idx="1">
                  <c:v>40509</c:v>
                </c:pt>
                <c:pt idx="2">
                  <c:v>22679</c:v>
                </c:pt>
              </c:numCache>
            </c:numRef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>
                  <a:latin typeface="Tahoma"/>
                  <a:ea typeface="Tahoma"/>
                  <a:cs typeface="Tahoma"/>
                </a:defRPr>
              </a:pPr>
            </a:p>
          </c:txPr>
          <c:dLblPos val="outEnd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70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  <a:latin typeface="Tahoma"/>
                <a:ea typeface="Tahoma"/>
                <a:cs typeface="Tahoma"/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numFmt formatCode="#,##0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  <a:latin typeface="Tahoma"/>
                <a:ea typeface="Tahoma"/>
                <a:cs typeface="Tahoma"/>
              </a:defRPr>
            </a:pPr>
          </a:p>
        </c:txPr>
        <c:crossAx val="48650112"/>
        <c:crossBetween val="between"/>
      </c:valAx>
      <c:spPr>
        <a:solidFill xmlns:a="http://schemas.openxmlformats.org/drawingml/2006/main">
          <a:srgbClr val="FFFFFF"/>
        </a:solidFill>
      </c:spPr>
    </c:plotArea>
    <c:plotVisOnly val="1"/>
  </c:chart>
  <c:spPr>
    <a:solidFill xmlns:a="http://schemas.openxmlformats.org/drawingml/2006/main">
      <a:srgbClr val="FFFFFF"/>
    </a:solidFill>
  </c:spPr>
  <c:externalData r:id="rIdChartSnapshot1">
    <c:autoUpdate val="0"/>
  </c:externalData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1F3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A9738E3-2601-4435-99E9-001592B40C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98754"/>
          </a:solidFill>
          <a:ln xmlns:a="http://schemas.openxmlformats.org/drawingml/2006/main" w="0">
            <a:solidFill>
              <a:srgbClr val="198754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E2F0A13-737C-43D8-A331-F854B4567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876300"/>
            <a:ext cx="4381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8EC5E5"/>
                </a:solidFill>
                <a:latin typeface="Tahoma"/>
                <a:ea typeface="Tahoma"/>
                <a:cs typeface="Tahoma"/>
              </a:defRPr>
            </a:pPr>
            <a:r>
              <a:rPr sz="2250" b="1">
                <a:solidFill>
                  <a:srgbClr val="8EC5E5"/>
                </a:solidFill>
                <a:latin typeface="Tahoma"/>
                <a:ea typeface="Tahoma"/>
                <a:cs typeface="Tahoma"/>
              </a:rPr>
              <a:t>CPALL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1C1C043-9A93-41D2-9C83-258FB9F1C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76375"/>
            <a:ext cx="7429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500" b="1">
                <a:solidFill>
                  <a:srgbClr val="FFFFFF"/>
                </a:solidFill>
                <a:latin typeface="Tahoma"/>
                <a:ea typeface="Tahoma"/>
                <a:cs typeface="Tahoma"/>
              </a:defRPr>
            </a:pPr>
            <a:r>
              <a:rPr sz="4500" b="1">
                <a:solidFill>
                  <a:srgbClr val="FFFFFF"/>
                </a:solidFill>
                <a:latin typeface="Tahoma"/>
                <a:ea typeface="Tahoma"/>
                <a:cs typeface="Tahoma"/>
              </a:rPr>
              <a:t>Investment Analysis</a:t>
            </a:r>
          </a:p>
          <a:p xmlns:a="http://schemas.openxmlformats.org/drawingml/2006/main">
            <a:pPr algn="l">
              <a:defRPr sz="4500" b="1">
                <a:solidFill>
                  <a:srgbClr val="FFFFFF"/>
                </a:solidFill>
                <a:latin typeface="Tahoma"/>
                <a:ea typeface="Tahoma"/>
                <a:cs typeface="Tahoma"/>
              </a:defRPr>
            </a:pPr>
            <a:r>
              <a:rPr sz="4500" b="1">
                <a:solidFill>
                  <a:srgbClr val="FFFFFF"/>
                </a:solidFill>
                <a:latin typeface="Tahoma"/>
                <a:ea typeface="Tahoma"/>
                <a:cs typeface="Tahoma"/>
              </a:rPr>
              <a:t>Package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A7F8D1B-FFFD-428D-96A2-823834977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295650"/>
            <a:ext cx="533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D8E7F2"/>
                </a:solidFill>
                <a:latin typeface="Tahoma"/>
                <a:ea typeface="Tahoma"/>
                <a:cs typeface="Tahoma"/>
              </a:defRPr>
            </a:pPr>
            <a:r>
              <a:rPr sz="1950" b="0">
                <a:solidFill>
                  <a:srgbClr val="D8E7F2"/>
                </a:solidFill>
                <a:latin typeface="Tahoma"/>
                <a:ea typeface="Tahoma"/>
                <a:cs typeface="Tahoma"/>
              </a:rPr>
              <a:t>มุมมองระยะ 3–5 ปี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509829A-4119-400E-9D4F-19A425A5E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476750"/>
            <a:ext cx="74295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B7C9D8"/>
                </a:solidFill>
                <a:latin typeface="Tahoma"/>
                <a:ea typeface="Tahoma"/>
                <a:cs typeface="Tahoma"/>
              </a:defRPr>
            </a:pPr>
            <a:r>
              <a:rPr sz="1350" b="0">
                <a:solidFill>
                  <a:srgbClr val="B7C9D8"/>
                </a:solidFill>
                <a:latin typeface="Tahoma"/>
                <a:ea typeface="Tahoma"/>
                <a:cs typeface="Tahoma"/>
              </a:rPr>
              <a:t>ข้อมูลจริง FY2021–FY2025 และ 6M2026</a:t>
            </a:r>
          </a:p>
          <a:p xmlns:a="http://schemas.openxmlformats.org/drawingml/2006/main">
            <a:pPr algn="l">
              <a:defRPr sz="1350" b="0">
                <a:solidFill>
                  <a:srgbClr val="B7C9D8"/>
                </a:solidFill>
                <a:latin typeface="Tahoma"/>
                <a:ea typeface="Tahoma"/>
                <a:cs typeface="Tahoma"/>
              </a:defRPr>
            </a:pPr>
            <a:r>
              <a:rPr sz="1350" b="0">
                <a:solidFill>
                  <a:srgbClr val="B7C9D8"/>
                </a:solidFill>
                <a:latin typeface="Tahoma"/>
                <a:ea typeface="Tahoma"/>
                <a:cs typeface="Tahoma"/>
              </a:rPr>
              <a:t>ประมาณการ 2026E–2030E | ณ 9 กันยายน 2026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0617A58-F27E-4F36-9D5D-C1E43A4CC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62650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92308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8FA8BB"/>
                </a:solidFill>
                <a:latin typeface="Tahoma"/>
                <a:ea typeface="Tahoma"/>
                <a:cs typeface="Tahoma"/>
              </a:defRPr>
            </a:pPr>
            <a:r>
              <a:rPr sz="975" b="0">
                <a:solidFill>
                  <a:srgbClr val="8FA8BB"/>
                </a:solidFill>
                <a:latin typeface="Tahoma"/>
                <a:ea typeface="Tahoma"/>
                <a:cs typeface="Tahoma"/>
              </a:rPr>
              <a:t>งบรวม • หน่วยล้านบาท • กำไรสุทธิหมายถึงส่วนของบริษัทใหญ่</a:t>
            </a:r>
          </a:p>
        </p:txBody>
      </p:sp>
    </p:spTree>
    <p:extLst>
      <p:ext uri="{BB962C8B-B14F-4D97-AF65-F5344CB8AC3E}">
        <p14:creationId xmlns:p14="http://schemas.microsoft.com/office/powerpoint/2010/main" val="43803881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A1DA7BE-B831-4FCD-81AF-6B02547478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4E78"/>
          </a:solidFill>
          <a:ln xmlns:a="http://schemas.openxmlformats.org/drawingml/2006/main" w="0">
            <a:solidFill>
              <a:srgbClr val="1F4E78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81BDE1A-E434-4F28-BDD3-B32C1F44E3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23850"/>
            <a:ext cx="9906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0B1F33"/>
                </a:solidFill>
                <a:latin typeface="Tahoma"/>
                <a:ea typeface="Tahoma"/>
                <a:cs typeface="Tahoma"/>
              </a:defRPr>
            </a:pPr>
            <a:r>
              <a:rPr sz="2325" b="1">
                <a:solidFill>
                  <a:srgbClr val="0B1F33"/>
                </a:solidFill>
                <a:latin typeface="Tahoma"/>
                <a:ea typeface="Tahoma"/>
                <a:cs typeface="Tahoma"/>
              </a:rPr>
              <a:t>กำไรโตเร็วกว่ารายได้ แต่ต้องพิสูจน์ความต่อเนื่อง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0B71ECC-3DA2-473D-9B01-D1BBD87FF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819150"/>
            <a:ext cx="1028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10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Actual | งบรวม | หน่วยล้านบาท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A4F9028-858E-4089-AB17-66140533B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6515100"/>
            <a:ext cx="11049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7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CPALL | ข้อมูลจริงถึง 6M2026 | 2/7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" y="1314450"/>
          <a:ext xmlns:a="http://schemas.openxmlformats.org/drawingml/2006/main" cx="6953250" cy="409575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9f4d7663a864b34"/>
          </a:graphicData>
        </a:graphic>
      </p:graphicFrame>
      <p:graphicFrame>
        <p:nvGraphicFramePr>
          <p:cNvPr id="16" name="Chart"/>
          <p:cNvGraphicFramePr/>
          <p:nvPr/>
        </p:nvGraphicFramePr>
        <p:xfrm>
          <a:off xmlns:a="http://schemas.openxmlformats.org/drawingml/2006/main" x="7810500" y="1314450"/>
          <a:ext xmlns:a="http://schemas.openxmlformats.org/drawingml/2006/main" cx="3790950" cy="2524125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7e943ef1d2547c4"/>
          </a:graphicData>
        </a:graphic>
      </p:graphicFrame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2B3F412-DC6D-4241-99E8-3C54F654D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114800"/>
            <a:ext cx="3790950" cy="1304925"/>
          </a:xfrm>
          <a:prstGeom xmlns:a="http://schemas.openxmlformats.org/drawingml/2006/main" prst="roundRect">
            <a:avLst>
              <a:gd name="adj" fmla="val 5839"/>
            </a:avLst>
          </a:prstGeom>
          <a:solidFill xmlns:a="http://schemas.openxmlformats.org/drawingml/2006/main">
            <a:srgbClr val="F4F7FA"/>
          </a:solidFill>
          <a:ln xmlns:a="http://schemas.openxmlformats.org/drawingml/2006/main" w="9525">
            <a:solidFill>
              <a:srgbClr val="D8E0E7"/>
            </a:solidFill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45A87AB-DB1C-422C-B44A-F07E9EC27F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4276725"/>
            <a:ext cx="10477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85556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1F4E78"/>
                </a:solidFill>
                <a:latin typeface="Tahoma"/>
                <a:ea typeface="Tahoma"/>
                <a:cs typeface="Tahoma"/>
              </a:defRPr>
            </a:pPr>
            <a:r>
              <a:rPr sz="1125" b="1">
                <a:solidFill>
                  <a:srgbClr val="1F4E78"/>
                </a:solidFill>
                <a:latin typeface="Tahoma"/>
                <a:ea typeface="Tahoma"/>
                <a:cs typeface="Tahoma"/>
              </a:rPr>
              <a:t>6M2026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5343E38-0AB3-4E12-A370-814E10EE34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4572000"/>
            <a:ext cx="3286125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12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รายได้ 533,433  |  +4.7% YoY</a:t>
            </a:r>
          </a:p>
          <a:p xmlns:a="http://schemas.openxmlformats.org/drawingml/2006/main">
            <a:pPr algn="l">
              <a:defRPr sz="112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12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กำไรบริษัทใหญ่ 16,630  |  +15.9% YoY</a:t>
            </a:r>
          </a:p>
          <a:p xmlns:a="http://schemas.openxmlformats.org/drawingml/2006/main">
            <a:pPr algn="l">
              <a:defRPr sz="112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12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Net margin 3.1%  |  จาก 2.8%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6AA0766-0CF5-4304-807C-E3C1429377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762625"/>
            <a:ext cx="10953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97619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B42318"/>
                </a:solidFill>
                <a:latin typeface="Tahoma"/>
                <a:ea typeface="Tahoma"/>
                <a:cs typeface="Tahoma"/>
              </a:defRPr>
            </a:pPr>
            <a:r>
              <a:rPr sz="1050" b="0">
                <a:solidFill>
                  <a:srgbClr val="B42318"/>
                </a:solidFill>
                <a:latin typeface="Tahoma"/>
                <a:ea typeface="Tahoma"/>
                <a:cs typeface="Tahoma"/>
              </a:rPr>
              <a:t>ข้อจำกัด: 6M2026 ไม่ใช่ทั้งปี และ CPAXT margin อ่อนลง</a:t>
            </a:r>
          </a:p>
        </p:txBody>
      </p:sp>
    </p:spTree>
    <p:extLst>
      <p:ext uri="{BB962C8B-B14F-4D97-AF65-F5344CB8AC3E}">
        <p14:creationId xmlns:p14="http://schemas.microsoft.com/office/powerpoint/2010/main" val="203149779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0196B2C-71DC-4FE6-B2B6-B583202C9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4E78"/>
          </a:solidFill>
          <a:ln xmlns:a="http://schemas.openxmlformats.org/drawingml/2006/main" w="0">
            <a:solidFill>
              <a:srgbClr val="1F4E78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0427F28-584B-4024-9EFF-C9B5A7EF8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23850"/>
            <a:ext cx="9906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0B1F33"/>
                </a:solidFill>
                <a:latin typeface="Tahoma"/>
                <a:ea typeface="Tahoma"/>
                <a:cs typeface="Tahoma"/>
              </a:defRPr>
            </a:pPr>
            <a:r>
              <a:rPr sz="2325" b="1">
                <a:solidFill>
                  <a:srgbClr val="0B1F33"/>
                </a:solidFill>
                <a:latin typeface="Tahoma"/>
                <a:ea typeface="Tahoma"/>
                <a:cs typeface="Tahoma"/>
              </a:rPr>
              <a:t>เงินสดจากการดำเนินงานแข็งแรง ขณะที่หนี้ยังเป็นข้อจำกัด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F309F5F-8A9E-47FA-93F2-8B910F2E1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819150"/>
            <a:ext cx="1028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10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ผลจริง | เงินสดหลังลงทุนหลักเป็นตัวชี้วัดวิเคราะห์ ไม่ใช่ FCF มาตรฐาน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AC8F718-C5A8-4912-AC50-C64005A7B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6515100"/>
            <a:ext cx="11049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7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CPALL | ข้อมูลจริงถึง 6M2026 | 3/7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" y="1381125"/>
          <a:ext xmlns:a="http://schemas.openxmlformats.org/drawingml/2006/main" cx="6477000" cy="3667125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f31fce677904a39"/>
          </a:graphicData>
        </a:graphic>
      </p:graphicFrame>
      <p:graphicFrame>
        <p:nvGraphicFramePr>
          <p:cNvPr id="16" name="Chart"/>
          <p:cNvGraphicFramePr/>
          <p:nvPr/>
        </p:nvGraphicFramePr>
        <p:xfrm>
          <a:off xmlns:a="http://schemas.openxmlformats.org/drawingml/2006/main" x="7429500" y="1381125"/>
          <a:ext xmlns:a="http://schemas.openxmlformats.org/drawingml/2006/main" cx="4171950" cy="28575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5ee1fe98c2c48dd"/>
          </a:graphicData>
        </a:graphic>
      </p:graphicFrame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E20A6A2-7874-4E8D-939C-3F11119B6E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4524375"/>
            <a:ext cx="417195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FFF6DD"/>
          </a:solidFill>
          <a:ln xmlns:a="http://schemas.openxmlformats.org/drawingml/2006/main" w="9525">
            <a:solidFill>
              <a:srgbClr val="E8C76A"/>
            </a:solidFill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240FDF1-80CE-4BD0-80B3-552BFF9BC4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4676775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3809"/>
          </a:bodyPr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0B1F33"/>
                </a:solidFill>
                <a:latin typeface="Tahoma"/>
                <a:ea typeface="Tahoma"/>
                <a:cs typeface="Tahoma"/>
              </a:defRPr>
            </a:pPr>
            <a:r>
              <a:rPr sz="1050" b="1">
                <a:solidFill>
                  <a:srgbClr val="0B1F33"/>
                </a:solidFill>
                <a:latin typeface="Tahoma"/>
                <a:ea typeface="Tahoma"/>
                <a:cs typeface="Tahoma"/>
              </a:rPr>
              <a:t>IBD / EBITDA FY2025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B3642D3-C597-44E0-BDC0-C9471917C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4962525"/>
            <a:ext cx="37147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90625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00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4.27x รวมหนี้สินเช่า  |  3.00x ไม่รวมเช่า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3F56AE1-DCD0-4A25-B2DE-D3EA1CC01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572125"/>
            <a:ext cx="10953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975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สูตรเงินสดหลังลงทุนหลัก = CFO − ซื้อ PP&amp;E − ชำระเงินต้นเช่า</a:t>
            </a:r>
          </a:p>
        </p:txBody>
      </p:sp>
    </p:spTree>
    <p:extLst>
      <p:ext uri="{BB962C8B-B14F-4D97-AF65-F5344CB8AC3E}">
        <p14:creationId xmlns:p14="http://schemas.microsoft.com/office/powerpoint/2010/main" val="68224245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DE9CE7DB-98F9-42C8-9059-1819E60D1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4E78"/>
          </a:solidFill>
          <a:ln xmlns:a="http://schemas.openxmlformats.org/drawingml/2006/main" w="0">
            <a:solidFill>
              <a:srgbClr val="1F4E78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F6A2082-F6B8-43CD-B995-9F65BC8ADA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23850"/>
            <a:ext cx="9906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0B1F33"/>
                </a:solidFill>
                <a:latin typeface="Tahoma"/>
                <a:ea typeface="Tahoma"/>
                <a:cs typeface="Tahoma"/>
              </a:defRPr>
            </a:pPr>
            <a:r>
              <a:rPr sz="2325" b="1">
                <a:solidFill>
                  <a:srgbClr val="0B1F33"/>
                </a:solidFill>
                <a:latin typeface="Tahoma"/>
                <a:ea typeface="Tahoma"/>
                <a:cs typeface="Tahoma"/>
              </a:rPr>
              <a:t>เครือข่ายและ food/O2O หนุนการเติบโต แต่ SSSG ยังต่ำ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B89BAFF-2C09-4B10-B375-B757DD71F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819150"/>
            <a:ext cx="1028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10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Evidence + counter-evidence | Q2 2026 เว้นแต่ระบุ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352A26-4794-4723-80E4-025ACE3A57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6515100"/>
            <a:ext cx="11049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7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CPALL | ข้อมูลจริงถึง 6M2026 | 4/7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DDBB8E6-8277-4745-8C10-9483F4E6F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352550"/>
            <a:ext cx="2095500" cy="800100"/>
          </a:xfrm>
          <a:prstGeom xmlns:a="http://schemas.openxmlformats.org/drawingml/2006/main" prst="roundRect">
            <a:avLst>
              <a:gd name="adj" fmla="val 9524"/>
            </a:avLst>
          </a:prstGeom>
          <a:solidFill xmlns:a="http://schemas.openxmlformats.org/drawingml/2006/main">
            <a:srgbClr val="F4F7FA"/>
          </a:solidFill>
          <a:ln xmlns:a="http://schemas.openxmlformats.org/drawingml/2006/main" w="9525">
            <a:solidFill>
              <a:srgbClr val="D8E0E7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3210582-E57C-47A4-B8A8-8672A043C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1447800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68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F4E78"/>
                </a:solidFill>
                <a:latin typeface="Tahoma"/>
                <a:ea typeface="Tahoma"/>
                <a:cs typeface="Tahoma"/>
              </a:defRPr>
            </a:pPr>
            <a:r>
              <a:rPr sz="1875" b="1">
                <a:solidFill>
                  <a:srgbClr val="1F4E78"/>
                </a:solidFill>
                <a:latin typeface="Tahoma"/>
                <a:ea typeface="Tahoma"/>
                <a:cs typeface="Tahoma"/>
              </a:rPr>
              <a:t>16,284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F92BB79-E799-48B7-822D-E3B549311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1800225"/>
            <a:ext cx="18097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2222"/>
          </a:bodyPr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90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ร้าน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701734C-704B-4FD7-8F96-AEA469B79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1352550"/>
            <a:ext cx="2095500" cy="800100"/>
          </a:xfrm>
          <a:prstGeom xmlns:a="http://schemas.openxmlformats.org/drawingml/2006/main" prst="roundRect">
            <a:avLst>
              <a:gd name="adj" fmla="val 9524"/>
            </a:avLst>
          </a:prstGeom>
          <a:solidFill xmlns:a="http://schemas.openxmlformats.org/drawingml/2006/main">
            <a:srgbClr val="F4F7FA"/>
          </a:solidFill>
          <a:ln xmlns:a="http://schemas.openxmlformats.org/drawingml/2006/main" w="9525">
            <a:solidFill>
              <a:srgbClr val="D8E0E7"/>
            </a:solidFill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DE5FC45-21EA-4197-9B6C-5AB27B23F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81325" y="1447800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68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F4E78"/>
                </a:solidFill>
                <a:latin typeface="Tahoma"/>
                <a:ea typeface="Tahoma"/>
                <a:cs typeface="Tahoma"/>
              </a:defRPr>
            </a:pPr>
            <a:r>
              <a:rPr sz="1875" b="1">
                <a:solidFill>
                  <a:srgbClr val="1F4E78"/>
                </a:solidFill>
                <a:latin typeface="Tahoma"/>
                <a:ea typeface="Tahoma"/>
                <a:cs typeface="Tahoma"/>
              </a:rPr>
              <a:t>0.8%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366ED1F-5EA2-48FB-BDEB-1F5EFE6527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81325" y="1800225"/>
            <a:ext cx="18097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2222"/>
          </a:bodyPr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90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SSSG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BE32FB-3308-439C-9241-C991115E81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1352550"/>
            <a:ext cx="2095500" cy="800100"/>
          </a:xfrm>
          <a:prstGeom xmlns:a="http://schemas.openxmlformats.org/drawingml/2006/main" prst="roundRect">
            <a:avLst>
              <a:gd name="adj" fmla="val 9524"/>
            </a:avLst>
          </a:prstGeom>
          <a:solidFill xmlns:a="http://schemas.openxmlformats.org/drawingml/2006/main">
            <a:srgbClr val="F4F7FA"/>
          </a:solidFill>
          <a:ln xmlns:a="http://schemas.openxmlformats.org/drawingml/2006/main" w="9525">
            <a:solidFill>
              <a:srgbClr val="D8E0E7"/>
            </a:solidFill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C8A1F38-7D63-45A2-9FC1-7392D7F28A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67325" y="1447800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68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F4E78"/>
                </a:solidFill>
                <a:latin typeface="Tahoma"/>
                <a:ea typeface="Tahoma"/>
                <a:cs typeface="Tahoma"/>
              </a:defRPr>
            </a:pPr>
            <a:r>
              <a:rPr sz="1875" b="1">
                <a:solidFill>
                  <a:srgbClr val="1F4E78"/>
                </a:solidFill>
                <a:latin typeface="Tahoma"/>
                <a:ea typeface="Tahoma"/>
                <a:cs typeface="Tahoma"/>
              </a:rPr>
              <a:t>85,843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8D24A38-20D8-4098-96E0-F191EC491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67325" y="1800225"/>
            <a:ext cx="18097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2222"/>
          </a:bodyPr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90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บาท/ร้าน/วัน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279EA97-33F8-4A11-9A6A-4EADB8E97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2343150"/>
            <a:ext cx="2095500" cy="800100"/>
          </a:xfrm>
          <a:prstGeom xmlns:a="http://schemas.openxmlformats.org/drawingml/2006/main" prst="roundRect">
            <a:avLst>
              <a:gd name="adj" fmla="val 9524"/>
            </a:avLst>
          </a:prstGeom>
          <a:solidFill xmlns:a="http://schemas.openxmlformats.org/drawingml/2006/main">
            <a:srgbClr val="F4F7FA"/>
          </a:solidFill>
          <a:ln xmlns:a="http://schemas.openxmlformats.org/drawingml/2006/main" w="9525">
            <a:solidFill>
              <a:srgbClr val="D8E0E7"/>
            </a:solidFill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6C7B808-13EE-45C8-8D00-E2FABF25E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2438400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68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F4E78"/>
                </a:solidFill>
                <a:latin typeface="Tahoma"/>
                <a:ea typeface="Tahoma"/>
                <a:cs typeface="Tahoma"/>
              </a:defRPr>
            </a:pPr>
            <a:r>
              <a:rPr sz="1875" b="1">
                <a:solidFill>
                  <a:srgbClr val="1F4E78"/>
                </a:solidFill>
                <a:latin typeface="Tahoma"/>
                <a:ea typeface="Tahoma"/>
                <a:cs typeface="Tahoma"/>
              </a:rPr>
              <a:t>11%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140ABE2-637B-406F-B2C9-11617667E7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2790825"/>
            <a:ext cx="18097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2222"/>
          </a:bodyPr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90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O2O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DEA1019-F1DF-4BFA-8780-6F5D073F7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2343150"/>
            <a:ext cx="2095500" cy="800100"/>
          </a:xfrm>
          <a:prstGeom xmlns:a="http://schemas.openxmlformats.org/drawingml/2006/main" prst="roundRect">
            <a:avLst>
              <a:gd name="adj" fmla="val 9524"/>
            </a:avLst>
          </a:prstGeom>
          <a:solidFill xmlns:a="http://schemas.openxmlformats.org/drawingml/2006/main">
            <a:srgbClr val="F4F7FA"/>
          </a:solidFill>
          <a:ln xmlns:a="http://schemas.openxmlformats.org/drawingml/2006/main" w="9525">
            <a:solidFill>
              <a:srgbClr val="D8E0E7"/>
            </a:solidFill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7C433BA-982C-4F4D-AA8B-1F1E954AC7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81325" y="2438400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68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F4E78"/>
                </a:solidFill>
                <a:latin typeface="Tahoma"/>
                <a:ea typeface="Tahoma"/>
                <a:cs typeface="Tahoma"/>
              </a:defRPr>
            </a:pPr>
            <a:r>
              <a:rPr sz="1875" b="1">
                <a:solidFill>
                  <a:srgbClr val="1F4E78"/>
                </a:solidFill>
                <a:latin typeface="Tahoma"/>
                <a:ea typeface="Tahoma"/>
                <a:cs typeface="Tahoma"/>
              </a:rPr>
              <a:t>77.5%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04949DA-354F-4397-A7BD-1AF55D6E3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81325" y="2790825"/>
            <a:ext cx="18097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2222"/>
          </a:bodyPr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90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Food mix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16898AD-9BAA-416E-8619-C2DBF17766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2343150"/>
            <a:ext cx="2095500" cy="800100"/>
          </a:xfrm>
          <a:prstGeom xmlns:a="http://schemas.openxmlformats.org/drawingml/2006/main" prst="roundRect">
            <a:avLst>
              <a:gd name="adj" fmla="val 9524"/>
            </a:avLst>
          </a:prstGeom>
          <a:solidFill xmlns:a="http://schemas.openxmlformats.org/drawingml/2006/main">
            <a:srgbClr val="F4F7FA"/>
          </a:solidFill>
          <a:ln xmlns:a="http://schemas.openxmlformats.org/drawingml/2006/main" w="9525">
            <a:solidFill>
              <a:srgbClr val="D8E0E7"/>
            </a:solidFill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31CD857-739E-4A4C-B101-73EE4EEC5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67325" y="2438400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68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F4E78"/>
                </a:solidFill>
                <a:latin typeface="Tahoma"/>
                <a:ea typeface="Tahoma"/>
                <a:cs typeface="Tahoma"/>
              </a:defRPr>
            </a:pPr>
            <a:r>
              <a:rPr sz="1875" b="1">
                <a:solidFill>
                  <a:srgbClr val="1F4E78"/>
                </a:solidFill>
                <a:latin typeface="Tahoma"/>
                <a:ea typeface="Tahoma"/>
                <a:cs typeface="Tahoma"/>
              </a:rPr>
              <a:t>29.3%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B7CE0512-2FCC-4169-9706-D5642F5C7C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67325" y="2790825"/>
            <a:ext cx="18097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2222"/>
          </a:bodyPr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90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Convenience GP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ACFE9D5-EAF5-4B81-BF3E-05B59183B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1362075"/>
            <a:ext cx="366712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80702"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98754"/>
                </a:solidFill>
                <a:latin typeface="Tahoma"/>
                <a:ea typeface="Tahoma"/>
                <a:cs typeface="Tahoma"/>
              </a:defRPr>
            </a:pPr>
            <a:r>
              <a:rPr sz="1425" b="1">
                <a:solidFill>
                  <a:srgbClr val="198754"/>
                </a:solidFill>
                <a:latin typeface="Tahoma"/>
                <a:ea typeface="Tahoma"/>
                <a:cs typeface="Tahoma"/>
              </a:rPr>
              <a:t>หลักฐานของความได้เปรียบ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88D04E7-E261-44CF-8CC4-F0F2A74E5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1733550"/>
            <a:ext cx="3667125" cy="1476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7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• ความหนาแน่นเครือข่ายและทำเล</a:t>
            </a:r>
          </a:p>
          <a:p xmlns:a="http://schemas.openxmlformats.org/drawingml/2006/main">
            <a:pPr algn="l">
              <a:defRPr sz="127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7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• สเกลจัดซื้อ/กระจายสินค้า</a:t>
            </a:r>
          </a:p>
          <a:p xmlns:a="http://schemas.openxmlformats.org/drawingml/2006/main">
            <a:pPr algn="l">
              <a:defRPr sz="127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7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• Food mix และ O2O เพิ่มความถี่</a:t>
            </a:r>
          </a:p>
          <a:p xmlns:a="http://schemas.openxmlformats.org/drawingml/2006/main">
            <a:pPr algn="l">
              <a:defRPr sz="127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7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• Ecosystem ค้าปลีก–ค้าส่งผ่าน CPAXT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69BE529-B889-44A1-BAD1-0E22F809DF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3429000"/>
            <a:ext cx="366712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80702"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B42318"/>
                </a:solidFill>
                <a:latin typeface="Tahoma"/>
                <a:ea typeface="Tahoma"/>
                <a:cs typeface="Tahoma"/>
              </a:defRPr>
            </a:pPr>
            <a:r>
              <a:rPr sz="1425" b="1">
                <a:solidFill>
                  <a:srgbClr val="B42318"/>
                </a:solidFill>
                <a:latin typeface="Tahoma"/>
                <a:ea typeface="Tahoma"/>
                <a:cs typeface="Tahoma"/>
              </a:rPr>
              <a:t>ข้อโต้แย้งที่ต้องรับฟัง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35972F08-3151-47F6-9C8D-7BA8ED256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3800475"/>
            <a:ext cx="3667125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7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• SSSG 0.8% ยังต่ำ</a:t>
            </a:r>
          </a:p>
          <a:p xmlns:a="http://schemas.openxmlformats.org/drawingml/2006/main">
            <a:pPr algn="l">
              <a:defRPr sz="127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7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• ร้านใหม่อาจ cannibalize ร้านเดิม</a:t>
            </a:r>
          </a:p>
          <a:p xmlns:a="http://schemas.openxmlformats.org/drawingml/2006/main">
            <a:pPr algn="l">
              <a:defRPr sz="127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7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• CPAXT กำไร 6M2026 ลด 5.3%</a:t>
            </a:r>
          </a:p>
          <a:p xmlns:a="http://schemas.openxmlformats.org/drawingml/2006/main">
            <a:pPr algn="l">
              <a:defRPr sz="127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7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• จำนวนร้านยังไม่พิสูจน์ ROIC ต่อร้าน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60511F0B-C236-4EB9-95B5-0A08F8C24C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95700"/>
            <a:ext cx="6667500" cy="1533525"/>
          </a:xfrm>
          <a:prstGeom xmlns:a="http://schemas.openxmlformats.org/drawingml/2006/main" prst="roundRect">
            <a:avLst>
              <a:gd name="adj" fmla="val 4969"/>
            </a:avLst>
          </a:prstGeom>
          <a:solidFill xmlns:a="http://schemas.openxmlformats.org/drawingml/2006/main">
            <a:srgbClr val="EAF7EF"/>
          </a:solidFill>
          <a:ln xmlns:a="http://schemas.openxmlformats.org/drawingml/2006/main" w="9525">
            <a:solidFill>
              <a:srgbClr val="8AC8A4"/>
            </a:solidFill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84F62935-00D5-4E4A-BFAA-7B66B35977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867150"/>
            <a:ext cx="2476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5926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98754"/>
                </a:solidFill>
                <a:latin typeface="Tahoma"/>
                <a:ea typeface="Tahoma"/>
                <a:cs typeface="Tahoma"/>
              </a:defRPr>
            </a:pPr>
            <a:r>
              <a:rPr sz="1350" b="1">
                <a:solidFill>
                  <a:srgbClr val="198754"/>
                </a:solidFill>
                <a:latin typeface="Tahoma"/>
                <a:ea typeface="Tahoma"/>
                <a:cs typeface="Tahoma"/>
              </a:rPr>
              <a:t>ตัวขับเคลื่อน 3–5 ปี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DE863186-341A-4A05-9ED7-E65DB8EF21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257675"/>
            <a:ext cx="6143625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7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ร้านใหม่ 600–700 แห่ง/ปี • SSSG และ ticket • Food/O2O mix</a:t>
            </a:r>
          </a:p>
          <a:p xmlns:a="http://schemas.openxmlformats.org/drawingml/2006/main">
            <a:pPr algn="l">
              <a:defRPr sz="1275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75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การฟื้น margin ของ CPAXT • วินัยเงินลงทุนและการลดหนี้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E599F32F-E02A-43B5-A97B-2329B005DE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638800"/>
            <a:ext cx="10953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10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อุตสาหกรรม modern trade ไทย: Krungsri คาดโตเฉลี่ย 5.0–5.5% ต่อปีใน 2026–2028 (ไม่ใช่ guidance CPALL)</a:t>
            </a:r>
          </a:p>
        </p:txBody>
      </p:sp>
    </p:spTree>
    <p:extLst>
      <p:ext uri="{BB962C8B-B14F-4D97-AF65-F5344CB8AC3E}">
        <p14:creationId xmlns:p14="http://schemas.microsoft.com/office/powerpoint/2010/main" val="186490508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CF21768-5775-460B-9672-651BE4DB6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4E78"/>
          </a:solidFill>
          <a:ln xmlns:a="http://schemas.openxmlformats.org/drawingml/2006/main" w="0">
            <a:solidFill>
              <a:srgbClr val="1F4E78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B49EFC7-1BE6-4326-BE51-08F7A7071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23850"/>
            <a:ext cx="9906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0B1F33"/>
                </a:solidFill>
                <a:latin typeface="Tahoma"/>
                <a:ea typeface="Tahoma"/>
                <a:cs typeface="Tahoma"/>
              </a:defRPr>
            </a:pPr>
            <a:r>
              <a:rPr sz="2325" b="1">
                <a:solidFill>
                  <a:srgbClr val="0B1F33"/>
                </a:solidFill>
                <a:latin typeface="Tahoma"/>
                <a:ea typeface="Tahoma"/>
                <a:cs typeface="Tahoma"/>
              </a:rPr>
              <a:t>สามสถานการณ์สะท้อนช่วงผลลัพธ์ที่กว้าง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AD8737F-8097-4264-9BBB-960A18817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819150"/>
            <a:ext cx="1028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10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Forecast / Assumption | 2026E–2030E | ไม่ใช่ราคาเป้าหมาย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E5226AE-630B-407E-B935-0123FCD0EF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6515100"/>
            <a:ext cx="11049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7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CPALL | ข้อมูลจริงถึง 6M2026 | 5/7</a:t>
            </a:r>
          </a:p>
        </p:txBody>
      </p:sp>
      <p:graphicFrame>
        <p:nvGraphicFramePr>
          <p:cNvPr id="14" name=""/>
          <p:cNvGraphicFramePr/>
          <p:nvPr/>
        </p:nvGraphicFramePr>
        <p:xfrm>
          <a:off xmlns:a="http://schemas.openxmlformats.org/drawingml/2006/main" x="552450" y="1333500"/>
          <a:ext xmlns:a="http://schemas.openxmlformats.org/drawingml/2006/main" cx="11049000" cy="169545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1428750"/>
                <a:gridCol w="3143250"/>
                <a:gridCol w="1428750"/>
                <a:gridCol w="1714500"/>
                <a:gridCol w="1714500"/>
                <a:gridCol w="1428750"/>
              </a:tblGrid>
              <a:tr h="423863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กรณี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รายได้โต 26E–30E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Net margin 30E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รายได้ 30E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กำไร 30E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กำไร CAGR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Bull / ดี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6.0% / 6.5% / 6.5% / 6.0% / 5.5%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3.6%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1,374,279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49,474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11.9%</a:t>
                      </a:r>
                    </a:p>
                  </a:txBody>
                  <a:tcPr marL="66675" marR="66675" marT="47625" marB="47625" anchor="ctr"/>
                </a:tc>
              </a:tr>
              <a:tr h="423863"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Base / ฐาน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4.5% / 5.0% / 5.0% / 4.5% / 4.5%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3.1%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1,285,994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40,509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7.5%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Bear / แย่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2.0% / 1.0% / 2.0% / 2.5% / 3.0%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2.0%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1,133,951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22,679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00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-4.3%</a:t>
                      </a:r>
                    </a:p>
                  </a:txBody>
                  <a:tcPr marL="66675" marR="66675" marT="47625" marB="47625" anchor="ctr"/>
                </a:tc>
              </a:tr>
            </a:tbl>
          </a:graphicData>
        </a:graphic>
      </p:graphicFrame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" y="3333750"/>
          <a:ext xmlns:a="http://schemas.openxmlformats.org/drawingml/2006/main" cx="5048250" cy="257175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b5b0dc94b1b4765"/>
          </a:graphicData>
        </a:graphic>
      </p:graphicFrame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852272D-BFDE-4AAF-85A6-D3723B4C0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362325"/>
            <a:ext cx="5334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1F33"/>
                </a:solidFill>
                <a:latin typeface="Tahoma"/>
                <a:ea typeface="Tahoma"/>
                <a:cs typeface="Tahoma"/>
              </a:defRPr>
            </a:pPr>
            <a:r>
              <a:rPr sz="1500" b="1">
                <a:solidFill>
                  <a:srgbClr val="0B1F33"/>
                </a:solidFill>
                <a:latin typeface="Tahoma"/>
                <a:ea typeface="Tahoma"/>
                <a:cs typeface="Tahoma"/>
              </a:rPr>
              <a:t>เงื่อนไขหลัก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80AE569-629F-4DC6-845F-29DF50164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800475"/>
            <a:ext cx="5334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350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Bull  SSSG/ticket เร่ง • margin CPAXT ฟื้น • ลดหนี้เร็ว</a:t>
            </a:r>
          </a:p>
          <a:p xmlns:a="http://schemas.openxmlformats.org/drawingml/2006/main">
            <a:pPr algn="l">
              <a:defRPr sz="1350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350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Base รายได้โตกลางหลักเดียว • margin ค่อย ๆ ดีขึ้น • หนี้ลด</a:t>
            </a:r>
          </a:p>
          <a:p xmlns:a="http://schemas.openxmlformats.org/drawingml/2006/main">
            <a:pPr algn="l">
              <a:defRPr sz="1350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350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Bear  traffic อ่อน • cost inflation • margin ลด • หนี้เพิ่ม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3B12155-0622-417D-B28D-9BEFD9E62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5238750"/>
            <a:ext cx="533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10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ประมาณการแยกจากข้อมูลจริง: ฐาน FY2025 รายได้ 1,022,143 และกำไร 28,206 ล้านบาท</a:t>
            </a:r>
          </a:p>
        </p:txBody>
      </p:sp>
    </p:spTree>
    <p:extLst>
      <p:ext uri="{BB962C8B-B14F-4D97-AF65-F5344CB8AC3E}">
        <p14:creationId xmlns:p14="http://schemas.microsoft.com/office/powerpoint/2010/main" val="143202307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EC5FF7E-FF44-484B-8222-AA6A2288B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4E78"/>
          </a:solidFill>
          <a:ln xmlns:a="http://schemas.openxmlformats.org/drawingml/2006/main" w="0">
            <a:solidFill>
              <a:srgbClr val="1F4E78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B2FA606-DB8A-4C2F-A391-D23B5B337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23850"/>
            <a:ext cx="9906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0B1F33"/>
                </a:solidFill>
                <a:latin typeface="Tahoma"/>
                <a:ea typeface="Tahoma"/>
                <a:cs typeface="Tahoma"/>
              </a:defRPr>
            </a:pPr>
            <a:r>
              <a:rPr sz="2325" b="1">
                <a:solidFill>
                  <a:srgbClr val="0B1F33"/>
                </a:solidFill>
                <a:latin typeface="Tahoma"/>
                <a:ea typeface="Tahoma"/>
                <a:cs typeface="Tahoma"/>
              </a:rPr>
              <a:t>ติดตามตัวชี้วัดที่บอกทั้งการเติบโต คุณภาพกำไร และงบดุล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515E226-CA2D-44CF-BF18-5336A50269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819150"/>
            <a:ext cx="1028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10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กรอบเฝ้าระวัง 12–24 เดือน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9FBA43A-F083-4F61-8601-4BD566DA2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6515100"/>
            <a:ext cx="11049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7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CPALL | ข้อมูลจริงถึง 6M2026 | 6/7</a:t>
            </a:r>
          </a:p>
        </p:txBody>
      </p:sp>
      <p:graphicFrame>
        <p:nvGraphicFramePr>
          <p:cNvPr id="13" name=""/>
          <p:cNvGraphicFramePr/>
          <p:nvPr/>
        </p:nvGraphicFramePr>
        <p:xfrm>
          <a:off xmlns:a="http://schemas.openxmlformats.org/drawingml/2006/main" x="552450" y="1352550"/>
          <a:ext xmlns:a="http://schemas.openxmlformats.org/drawingml/2006/main" cx="11049000" cy="333375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2571750"/>
                <a:gridCol w="2571750"/>
                <a:gridCol w="2952750"/>
                <a:gridCol w="2952750"/>
              </a:tblGrid>
              <a:tr h="555625">
                <a:tc>
                  <a:txBody>
                    <a:bodyPr/>
                    <a:lstStyle/>
                    <a:p>
                      <a:r>
                        <a:rPr sz="975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ตัวชี้วัด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75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ฐานล่าสุด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75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สัญญาณบวก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75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สัญญาณเตือน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</a:tr>
              <a:tr h="555625"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SSSG / traffic / ticket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0.8% / 959 / 90 บาท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SSSG &gt;3% โดยไม่เสีย margin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SSSG ≤0% ต่อเนื่อง</a:t>
                      </a:r>
                    </a:p>
                  </a:txBody>
                  <a:tcPr marL="66675" marR="66675" marT="47625" marB="47625" anchor="ctr"/>
                </a:tc>
              </a:tr>
              <a:tr h="555625"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GP / Food / O2O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29.3% / 77.5% / 11%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GP ≥29.5% และ mix โต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GP &lt;29% ต่อเนื่อง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</a:tr>
              <a:tr h="555625"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กำไร / CFO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16,630 / 31,965 ลบ.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CFO/กำไร &gt;1x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กำไรโตแต่ CFO ลด</a:t>
                      </a:r>
                    </a:p>
                  </a:txBody>
                  <a:tcPr marL="66675" marR="66675" marT="47625" marB="47625" anchor="ctr"/>
                </a:tc>
              </a:tr>
              <a:tr h="555625"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หนี้ / IBD-EBITDA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319,574 ลบ. / 3.00x*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หนี้ลด; ratio &lt;2.8x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หนี้เพิ่ม; ratio &gt;3.2x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</a:tr>
              <a:tr h="555625"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CPAXT margin / CFO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1.74% / 7,494 ลบ.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margin ≥1.9%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975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margin &lt;1.7% หรือ CFO ลด</a:t>
                      </a:r>
                    </a:p>
                  </a:txBody>
                  <a:tcPr marL="66675" marR="66675" marT="47625" marB="47625" anchor="ctr"/>
                </a:tc>
              </a:tr>
            </a:tbl>
          </a:graphicData>
        </a:graphic>
      </p:graphicFrame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16985F8-4765-472C-A664-7248511CB2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5000625"/>
            <a:ext cx="1809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5926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42318"/>
                </a:solidFill>
                <a:latin typeface="Tahoma"/>
                <a:ea typeface="Tahoma"/>
                <a:cs typeface="Tahoma"/>
              </a:defRPr>
            </a:pPr>
            <a:r>
              <a:rPr sz="1350" b="1">
                <a:solidFill>
                  <a:srgbClr val="B42318"/>
                </a:solidFill>
                <a:latin typeface="Tahoma"/>
                <a:ea typeface="Tahoma"/>
                <a:cs typeface="Tahoma"/>
              </a:rPr>
              <a:t>ความเสี่ยงหลัก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3DD6E77-939C-4232-A6E6-9A441B11DB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5000625"/>
            <a:ext cx="909637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12B"/>
                </a:solidFill>
                <a:latin typeface="Tahoma"/>
                <a:ea typeface="Tahoma"/>
                <a:cs typeface="Tahoma"/>
              </a:defRPr>
            </a:pPr>
            <a:r>
              <a:rPr sz="1200" b="0">
                <a:solidFill>
                  <a:srgbClr val="17212B"/>
                </a:solidFill>
                <a:latin typeface="Tahoma"/>
                <a:ea typeface="Tahoma"/>
                <a:cs typeface="Tahoma"/>
              </a:rPr>
              <a:t>กำลังซื้อ/การแข่งขัน • ค่าแรงและพลังงาน • cannibalization • refinancing/ดอกเบี้ย • CPAXT integration และ margin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663C2F7-BA25-45C7-9594-660E7C74C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753100"/>
            <a:ext cx="1085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90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*IBD/EBITDA 3.00x เป็น FY2025 ไม่รวมสัญญาเช่า; หนี้ 319,574 ล้านบาท ณ 6M2026</a:t>
            </a:r>
          </a:p>
        </p:txBody>
      </p:sp>
    </p:spTree>
    <p:extLst>
      <p:ext uri="{BB962C8B-B14F-4D97-AF65-F5344CB8AC3E}">
        <p14:creationId xmlns:p14="http://schemas.microsoft.com/office/powerpoint/2010/main" val="53712235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91AAA89-A100-4742-BA19-D573C1F8E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4E78"/>
          </a:solidFill>
          <a:ln xmlns:a="http://schemas.openxmlformats.org/drawingml/2006/main" w="0">
            <a:solidFill>
              <a:srgbClr val="1F4E78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A231913-944B-4299-ACC8-567656A7DD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23850"/>
            <a:ext cx="9906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0B1F33"/>
                </a:solidFill>
                <a:latin typeface="Tahoma"/>
                <a:ea typeface="Tahoma"/>
                <a:cs typeface="Tahoma"/>
              </a:defRPr>
            </a:pPr>
            <a:r>
              <a:rPr sz="2325" b="1">
                <a:solidFill>
                  <a:srgbClr val="0B1F33"/>
                </a:solidFill>
                <a:latin typeface="Tahoma"/>
                <a:ea typeface="Tahoma"/>
                <a:cs typeface="Tahoma"/>
              </a:rPr>
              <a:t>Source Register ชุดกลางและผลตรวจข้ามไฟล์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04F232D-919F-48CB-BDFF-DDCEE6EC8D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819150"/>
            <a:ext cx="1028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10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ลิงก์ต้นฉบับและข้อจำกัดครบใน speaker notes และ Report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3F540D6-2ABA-4BE7-B08C-61E5BDB1C2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6515100"/>
            <a:ext cx="11049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7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65717D"/>
                </a:solidFill>
                <a:latin typeface="Tahoma"/>
                <a:ea typeface="Tahoma"/>
                <a:cs typeface="Tahoma"/>
              </a:defRPr>
            </a:pPr>
            <a:r>
              <a:rPr sz="750" b="0">
                <a:solidFill>
                  <a:srgbClr val="65717D"/>
                </a:solidFill>
                <a:latin typeface="Tahoma"/>
                <a:ea typeface="Tahoma"/>
                <a:cs typeface="Tahoma"/>
              </a:rPr>
              <a:t>CPALL | ข้อมูลจริงถึง 6M2026 | 7/7</a:t>
            </a:r>
          </a:p>
        </p:txBody>
      </p:sp>
      <p:graphicFrame>
        <p:nvGraphicFramePr>
          <p:cNvPr id="12" name=""/>
          <p:cNvGraphicFramePr/>
          <p:nvPr/>
        </p:nvGraphicFramePr>
        <p:xfrm>
          <a:off xmlns:a="http://schemas.openxmlformats.org/drawingml/2006/main" x="457200" y="1162050"/>
          <a:ext xmlns:a="http://schemas.openxmlformats.org/drawingml/2006/main" cx="11277600" cy="447675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523875"/>
                <a:gridCol w="5715000"/>
                <a:gridCol w="1238250"/>
                <a:gridCol w="3800475"/>
              </a:tblGrid>
              <a:tr h="319768">
                <a:tc>
                  <a:txBody>
                    <a:bodyPr/>
                    <a:lstStyle/>
                    <a:p>
                      <a:r>
                        <a:rPr sz="638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ID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เอกสาร / หน่วยงาน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เผยแพร่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 b="1">
                          <a:solidFill>
                            <a:srgbClr val="FFFFFF"/>
                          </a:solidFill>
                          <a:latin typeface="Tahoma"/>
                          <a:ea typeface="Tahoma"/>
                          <a:cs typeface="Tahoma"/>
                        </a:rPr>
                        <a:t>งวดข้อมูล</a:t>
                      </a:r>
                    </a:p>
                  </a:txBody>
                  <a:tcPr marL="66675" marR="66675" marT="47625" marB="47625" anchor="ctr">
                    <a:solidFill>
                      <a:srgbClr val="1F4E78"/>
                    </a:solidFill>
                  </a:tcPr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S1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งบการเงินประจำปี 2021 ฉบับตรวจสอบ — CPALL / ก.ล.ต.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2022-02-24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ปีสิ้นสุด 31 ธ.ค. 2021</a:t>
                      </a:r>
                    </a:p>
                  </a:txBody>
                  <a:tcPr marL="66675" marR="66675" marT="47625" marB="47625" anchor="ctr"/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S2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งบการเงินประจำปี 2022 ฉบับตรวจสอบ — CPALL / ก.ล.ต.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2023-02-23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ปีสิ้นสุด 31 ธ.ค. 2022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S3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งบการเงินประจำปี 2023 ฉบับตรวจสอบ — CPALL / ก.ล.ต.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2024-02-23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ปีสิ้นสุด 31 ธ.ค. 2023</a:t>
                      </a:r>
                    </a:p>
                  </a:txBody>
                  <a:tcPr marL="66675" marR="66675" marT="47625" marB="47625" anchor="ctr"/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S4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งบการเงินประจำปี 2024 ฉบับตรวจสอบ — CPALL / ก.ล.ต.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2025-02-25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ปีสิ้นสุด 31 ธ.ค. 2024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S5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งบการเงินประจำปี 2025 ฉบับตรวจสอบ — CPALL / ก.ล.ต.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2026-02-25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ปีสิ้นสุด 31 ธ.ค. 2025</a:t>
                      </a:r>
                    </a:p>
                  </a:txBody>
                  <a:tcPr marL="66675" marR="66675" marT="47625" marB="47625" anchor="ctr"/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S6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56-1 One Report 2025 — CPALL / ก.ล.ต. และ Investor Relations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2026-03-26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ปี 2025 และข้อมูลเปรียบเทียบ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S7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งบการเงินไตรมาส 2 ปี 2026 ฉบับสอบทาน — CPALL / ก.ล.ต. และ SET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2026-08-13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6 เดือนสิ้นสุด 30 มิ.ย. 2026</a:t>
                      </a:r>
                    </a:p>
                  </a:txBody>
                  <a:tcPr marL="66675" marR="66675" marT="47625" marB="47625" anchor="ctr"/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S8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คำอธิบายและวิเคราะห์ของฝ่ายจัดการ ไตรมาส 2 ปี 2026 — CPALL / SET และ Investor Relations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2026-08-13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ไตรมาส 2 และ 6 เดือนสิ้นสุด 30 มิ.ย. 2026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S9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CPAXT Listed Company Snapshot 6M2026 — CPAXT / SET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2026-08-13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6 เดือนสิ้นสุด 30 มิ.ย. 2026</a:t>
                      </a:r>
                    </a:p>
                  </a:txBody>
                  <a:tcPr marL="66675" marR="66675" marT="47625" marB="47625" anchor="ctr"/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S10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Industry Outlook 2026-2028 Modern Trade — Krungsri Research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2026-04-30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แนวโน้ม 2026 ถึง 2028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S11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Economic and Monetary Conditions for Q2 2026 — ธนาคารแห่งประเทศไทย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2026-07-31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ไตรมาส 2 ปี 2026</a:t>
                      </a:r>
                    </a:p>
                  </a:txBody>
                  <a:tcPr marL="66675" marR="66675" marT="47625" marB="47625" anchor="ctr"/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S12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ผลการประชุมคณะกรรมการนโยบายการเงิน 26 สิงหาคม 2026 — ธนาคารแห่งประเทศไทย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2026-08-26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แนวโน้มเศรษฐกิจและนโยบาย ณ 26 ส.ค. 2026</a:t>
                      </a:r>
                    </a:p>
                  </a:txBody>
                  <a:tcPr marL="66675" marR="66675" marT="47625" marB="47625" anchor="ctr">
                    <a:solidFill>
                      <a:srgbClr val="F4F7FA"/>
                    </a:solidFill>
                  </a:tcPr>
                </a:tc>
              </a:tr>
              <a:tr h="319768"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S13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ทะเบียนงบการเงินและเอกสารเปิดเผย CPALL — ก.ล.ต. ไทย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ปรับปรุงต่อเนื่อง</a:t>
                      </a:r>
                    </a:p>
                  </a:txBody>
                  <a:tcPr marL="66675" marR="66675" marT="47625" marB="47625" anchor="ctr"/>
                </a:tc>
                <a:tc>
                  <a:txBody>
                    <a:bodyPr/>
                    <a:lstStyle/>
                    <a:p>
                      <a:r>
                        <a:rPr sz="638">
                          <a:solidFill>
                            <a:srgbClr val="17212B"/>
                          </a:solidFill>
                          <a:latin typeface="Tahoma"/>
                          <a:ea typeface="Tahoma"/>
                          <a:cs typeface="Tahoma"/>
                        </a:rPr>
                        <a:t>ตรวจถึง 9 ก.ย. 2026</a:t>
                      </a:r>
                    </a:p>
                  </a:txBody>
                  <a:tcPr marL="66675" marR="66675" marT="47625" marB="47625" anchor="ctr"/>
                </a:tc>
              </a:tr>
            </a:tbl>
          </a:graphicData>
        </a:graphic>
      </p:graphicFrame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2A7822B-F891-4F09-864B-E62D3B082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5848350"/>
            <a:ext cx="11277600" cy="4572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EAF7EF"/>
          </a:solidFill>
          <a:ln xmlns:a="http://schemas.openxmlformats.org/drawingml/2006/main" w="9525">
            <a:solidFill>
              <a:srgbClr val="8AC8A4"/>
            </a:solidFill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A8D8453-7E93-4A26-B634-C30BAF388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53125"/>
            <a:ext cx="10953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198754"/>
                </a:solidFill>
                <a:latin typeface="Tahoma"/>
                <a:ea typeface="Tahoma"/>
                <a:cs typeface="Tahoma"/>
              </a:defRPr>
            </a:pPr>
            <a:r>
              <a:rPr sz="900" b="1">
                <a:solidFill>
                  <a:srgbClr val="198754"/>
                </a:solidFill>
                <a:latin typeface="Tahoma"/>
                <a:ea typeface="Tahoma"/>
                <a:cs typeface="Tahoma"/>
              </a:rPr>
              <a:t>QA ผ่าน: ตัวเลข/งวด/หน่วย • สูตรและกราฟ • Actual vs Forecast • Source IDs S1–S13 • ตรวจ filing ล่าสุด ณ 9 ก.ย. 2026</a:t>
            </a:r>
          </a:p>
        </p:txBody>
      </p:sp>
    </p:spTree>
    <p:extLst>
      <p:ext uri="{BB962C8B-B14F-4D97-AF65-F5344CB8AC3E}">
        <p14:creationId xmlns:p14="http://schemas.microsoft.com/office/powerpoint/2010/main" val="157688276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2026-09-09T13:26:35.3110000Z</dcterms:created>
  <dcterms:modified xsi:type="dcterms:W3CDTF">2026-09-09T13:26:35.3110000Z</dcterms:modified>
</coreProperties>
</file>