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slides/charts/chart1.xml" ContentType="application/vnd.openxmlformats-officedocument.drawingml.chart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2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70221de45f54a84" /><Relationship Type="http://schemas.openxmlformats.org/officeDocument/2006/relationships/extended-properties" Target="/docProps/app.xml" Id="R10cb710ee3044880" /><Relationship Type="http://schemas.openxmlformats.org/officeDocument/2006/relationships/officeDocument" Target="/ppt/presentation.xml" Id="Rb2fb2bc6a11e46f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fff4002e740d4dc8"/>
  </p:sldMasterIdLst>
  <p:notesMasterIdLst>
    <p:notesMasterId xmlns:r="http://schemas.openxmlformats.org/officeDocument/2006/relationships" r:id="R4cd0e877adf142bf"/>
  </p:notesMasterIdLst>
  <p:sldIdLst>
    <p:sldId xmlns:r="http://schemas.openxmlformats.org/officeDocument/2006/relationships" id="256" r:id="R7bbc1f24925e4639"/>
    <p:sldId xmlns:r="http://schemas.openxmlformats.org/officeDocument/2006/relationships" id="257" r:id="R91d1d26d0b954a76"/>
    <p:sldId xmlns:r="http://schemas.openxmlformats.org/officeDocument/2006/relationships" id="258" r:id="Ra4add0aeb7c6481a"/>
    <p:sldId xmlns:r="http://schemas.openxmlformats.org/officeDocument/2006/relationships" id="259" r:id="R751e026c198d4a1d"/>
    <p:sldId xmlns:r="http://schemas.openxmlformats.org/officeDocument/2006/relationships" id="260" r:id="Rcb705eb59b6644a0"/>
    <p:sldId xmlns:r="http://schemas.openxmlformats.org/officeDocument/2006/relationships" id="261" r:id="Rf0c415572f444622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6c2443e4dd34cbc" /><Relationship Type="http://schemas.openxmlformats.org/officeDocument/2006/relationships/slideMaster" Target="/ppt/slideMasters/slideMaster1.xml" Id="Rfff4002e740d4dc8" /><Relationship Type="http://schemas.openxmlformats.org/officeDocument/2006/relationships/notesMaster" Target="/ppt/notesMasters/notesMaster1.xml" Id="R4cd0e877adf142bf" /><Relationship Type="http://schemas.openxmlformats.org/officeDocument/2006/relationships/presProps" Target="/ppt/presProps.xml" Id="R501d46b717034fde" /><Relationship Type="http://schemas.openxmlformats.org/officeDocument/2006/relationships/tableStyles" Target="/ppt/tableStyles.xml" Id="Rc7810b7e037c4d32" /><Relationship Type="http://schemas.openxmlformats.org/officeDocument/2006/relationships/slide" Target="/ppt/slides/slide1.xml" Id="R7bbc1f24925e4639" /><Relationship Type="http://schemas.openxmlformats.org/officeDocument/2006/relationships/slide" Target="/ppt/slides/slide2.xml" Id="R91d1d26d0b954a76" /><Relationship Type="http://schemas.openxmlformats.org/officeDocument/2006/relationships/slide" Target="/ppt/slides/slide3.xml" Id="Ra4add0aeb7c6481a" /><Relationship Type="http://schemas.openxmlformats.org/officeDocument/2006/relationships/slide" Target="/ppt/slides/slide4.xml" Id="R751e026c198d4a1d" /><Relationship Type="http://schemas.openxmlformats.org/officeDocument/2006/relationships/slide" Target="/ppt/slides/slide5.xml" Id="Rcb705eb59b6644a0" /><Relationship Type="http://schemas.openxmlformats.org/officeDocument/2006/relationships/slide" Target="/ppt/slides/slide6.xml" Id="Rf0c415572f44462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1e994935b3d7479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08074c052f684258" /><Relationship Type="http://schemas.openxmlformats.org/officeDocument/2006/relationships/notesMaster" Target="/ppt/notesMasters/notesMaster1.xml" Id="Ra7ce0e1d5d7a45ae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f9ed257d71c4e58" /><Relationship Type="http://schemas.openxmlformats.org/officeDocument/2006/relationships/notesMaster" Target="/ppt/notesMasters/notesMaster1.xml" Id="Rb059ece9d31447d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9c5d0422902241af" /><Relationship Type="http://schemas.openxmlformats.org/officeDocument/2006/relationships/notesMaster" Target="/ppt/notesMasters/notesMaster1.xml" Id="R80a55656451d412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516319e302c40be" /><Relationship Type="http://schemas.openxmlformats.org/officeDocument/2006/relationships/notesMaster" Target="/ppt/notesMasters/notesMaster1.xml" Id="Rbec1e31ff95d42c2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fc16c5768d44239" /><Relationship Type="http://schemas.openxmlformats.org/officeDocument/2006/relationships/notesMaster" Target="/ppt/notesMasters/notesMaster1.xml" Id="R33cc8b6014724b79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5e9533235f314a57" /><Relationship Type="http://schemas.openxmlformats.org/officeDocument/2006/relationships/notesMaster" Target="/ppt/notesMasters/notesMaster1.xml" Id="R8079925de794452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สารหลัก: ผลงาน H1 ยังไม่แข็งแรงพอสำหรับการเพิ่มงบถาวร ให้ใช้แผนทดลองพร้อม guardrail และเร่งแก้คุณภาพข้อมูลก่อน.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Sales Data — https://docs.google.com/spreadsheets/d/1M9ckzMB0O2V1LUySSkJ8GqMXxhoqXxFUdNr4ZGTPdW0</a:t>
            </a:r>
          </a:p>
          <a:p xmlns:a="http://schemas.openxmlformats.org/drawingml/2006/main">
            <a:r>
              <a:t>- Marketing Performance — https://docs.google.com/spreadsheets/d/1oiVgaZeUKyKlk6YczIfiCjAYzkIxFf4vPnPoU9EZi70</a:t>
            </a:r>
          </a:p>
          <a:p xmlns:a="http://schemas.openxmlformats.org/drawingml/2006/main">
            <a:r>
              <a:t>- Customer Feedback — https://docs.google.com/spreadsheets/d/1-fOw6EGgQQmUPRq_RplOEh0wcDmi40HOn5WY6trh_xQ</a:t>
            </a:r>
          </a:p>
          <a:p xmlns:a="http://schemas.openxmlformats.org/drawingml/2006/main">
            <a:r>
              <a:t>- KPI Framework — https://docs.google.com/spreadsheets/d/1TiQgl5GnrxLv7mUz_Zcks4V2CKouvRQX3OxwfNm4L2Q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KPI ที่ผ่านคือ CAC และ Lead-to-Customer แต่มีข้อมูล TikTok เดือนมิถุนายนหาย จึงต้องมองเป็น Provisional.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Sales Data — https://docs.google.com/spreadsheets/d/1M9ckzMB0O2V1LUySSkJ8GqMXxhoqXxFUdNr4ZGTPdW0</a:t>
            </a:r>
          </a:p>
          <a:p xmlns:a="http://schemas.openxmlformats.org/drawingml/2006/main">
            <a:r>
              <a:t>- Marketing Performance — https://docs.google.com/spreadsheets/d/1oiVgaZeUKyKlk6YczIfiCjAYzkIxFf4vPnPoU9EZi70</a:t>
            </a:r>
          </a:p>
          <a:p xmlns:a="http://schemas.openxmlformats.org/drawingml/2006/main">
            <a:r>
              <a:t>- Customer Feedback — https://docs.google.com/spreadsheets/d/1-fOw6EGgQQmUPRq_RplOEh0wcDmi40HOn5WY6trh_xQ</a:t>
            </a:r>
          </a:p>
          <a:p xmlns:a="http://schemas.openxmlformats.org/drawingml/2006/main">
            <a:r>
              <a:t>- KPI Framework — https://docs.google.com/spreadsheets/d/1TiQgl5GnrxLv7mUz_Zcks4V2CKouvRQX3OxwfNm4L2Q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อย่าสรุปว่า Facebook เป็นสาเหตุของ refund จนกว่าจะมี campaign-order attribution key; กราฟใช้วันที่ผิดรูปแบบที่ปรับเป็น 30 เม.ย. เฉพาะการวิเคราะห์แนวโน้ม.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Sales Data — https://docs.google.com/spreadsheets/d/1M9ckzMB0O2V1LUySSkJ8GqMXxhoqXxFUdNr4ZGTPdW0</a:t>
            </a:r>
          </a:p>
          <a:p xmlns:a="http://schemas.openxmlformats.org/drawingml/2006/main">
            <a:r>
              <a:t>- KPI Framework — https://docs.google.com/spreadsheets/d/1TiQgl5GnrxLv7mUz_Zcks4V2CKouvRQX3OxwfNm4L2Q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ต้องให้มนุษย์อนุมัติการโยกงบ: TikTok Ads เดือนมิถุนายนขาด และ Google Ads เมษายนมี manual revenue adjustment.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Marketing Performance — https://docs.google.com/spreadsheets/d/1oiVgaZeUKyKlk6YczIfiCjAYzkIxFf4vPnPoU9EZi70</a:t>
            </a:r>
          </a:p>
          <a:p xmlns:a="http://schemas.openxmlformats.org/drawingml/2006/main">
            <a:r>
              <a:t>- KPI Framework — https://docs.google.com/spreadsheets/d/1TiQgl5GnrxLv7mUz_Zcks4V2CKouvRQX3OxwfNm4L2Q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ค่าเฉลี่ย response ถูกดันด้วย outlier 96 ชั่วโมงซึ่งเก็บไว้ตามข้อมูลต้นฉบับ; ควรติดตาม median 11 ชั่วโมงควบคู่กัน.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Customer Feedback — https://docs.google.com/spreadsheets/d/1-fOw6EGgQQmUPRq_RplOEh0wcDmi40HOn5WY6trh_xQ</a:t>
            </a:r>
          </a:p>
          <a:p xmlns:a="http://schemas.openxmlformats.org/drawingml/2006/main">
            <a:r>
              <a:t>- KPI Framework — https://docs.google.com/spreadsheets/d/1TiQgl5GnrxLv7mUz_Zcks4V2CKouvRQX3OxwfNm4L2Q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ขออนุมัติเป็นการทดลองภายใต้ guardrail เท่านั้น ไม่ใช่การปรับงบถาวร และให้เจ้าของข้อมูลลงนามยืนยันรายการสำคัญก่อน.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Sales Data — https://docs.google.com/spreadsheets/d/1M9ckzMB0O2V1LUySSkJ8GqMXxhoqXxFUdNr4ZGTPdW0</a:t>
            </a:r>
          </a:p>
          <a:p xmlns:a="http://schemas.openxmlformats.org/drawingml/2006/main">
            <a:r>
              <a:t>- Marketing Performance — https://docs.google.com/spreadsheets/d/1oiVgaZeUKyKlk6YczIfiCjAYzkIxFf4vPnPoU9EZi70</a:t>
            </a:r>
          </a:p>
          <a:p xmlns:a="http://schemas.openxmlformats.org/drawingml/2006/main">
            <a:r>
              <a:t>- Customer Feedback — https://docs.google.com/spreadsheets/d/1-fOw6EGgQQmUPRq_RplOEh0wcDmi40HOn5WY6trh_xQ</a:t>
            </a:r>
          </a:p>
          <a:p xmlns:a="http://schemas.openxmlformats.org/drawingml/2006/main">
            <a:r>
              <a:t>- KPI Framework — https://docs.google.com/spreadsheets/d/1TiQgl5GnrxLv7mUz_Zcks4V2CKouvRQX3OxwfNm4L2Q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014e36617d94fce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3316d93d32d4541" /><Relationship Type="http://schemas.openxmlformats.org/officeDocument/2006/relationships/slideLayout" Target="/ppt/slideLayouts/slideLayout1.xml" Id="R664708933b484b3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64708933b484b3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636c924135346c9" /><Relationship Type="http://schemas.openxmlformats.org/officeDocument/2006/relationships/notesSlide" Target="/ppt/notesSlides/notesSlide1.xml" Id="Rdc22a91146a940d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50c61d7661c4362" /><Relationship Type="http://schemas.openxmlformats.org/officeDocument/2006/relationships/notesSlide" Target="/ppt/notesSlides/notesSlide2.xml" Id="R4a82ac1fa8cb4b2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f8388cb2a2c42fa" /><Relationship Type="http://schemas.openxmlformats.org/officeDocument/2006/relationships/chart" Target="/ppt/slides/charts/chart1.xml" Id="R1de526c01ce24fc2" /><Relationship Type="http://schemas.openxmlformats.org/officeDocument/2006/relationships/notesSlide" Target="/ppt/notesSlides/notesSlide3.xml" Id="R8b45aebd5b7b440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8aea1df3b0e4230" /><Relationship Type="http://schemas.openxmlformats.org/officeDocument/2006/relationships/chart" Target="/ppt/slides/charts/chart2.xml" Id="R4f8ccef370374cf3" /><Relationship Type="http://schemas.openxmlformats.org/officeDocument/2006/relationships/notesSlide" Target="/ppt/notesSlides/notesSlide4.xml" Id="R832b60f88e104c7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24c052c07b148a3" /><Relationship Type="http://schemas.openxmlformats.org/officeDocument/2006/relationships/notesSlide" Target="/ppt/notesSlides/notesSlide5.xml" Id="Rc45a05b3480a4dc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43675e23694e5c" /><Relationship Type="http://schemas.openxmlformats.org/officeDocument/2006/relationships/notesSlide" Target="/ppt/notesSlides/notesSlide6.xml" Id="R2f4eb6f323404f05" /></Relationships>
</file>

<file path=ppt/slides/charts/chart1.xml><?xml version="1.0" encoding="utf-8"?>
<c:chartSpace xmlns:c="http://schemas.openxmlformats.org/drawingml/2006/chart">
  <c:lang val="en-US"/>
  <c:chart>
    <c:plotArea>
      <c:lineChart>
        <c:grouping val="standard"/>
        <c:ser>
          <c:idx val="0"/>
          <c:order val="0"/>
          <c:tx>
            <c:v>Revenue</c:v>
          </c:tx>
          <c:spPr>
            <a:ln xmlns:a="http://schemas.openxmlformats.org/drawingml/2006/main" w="38100">
              <a:solidFill>
                <a:srgbClr val="2F6B8A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2F6B8A"/>
              </a:solidFill>
            </c:spPr>
          </c:marker>
          <c:cat>
            <c:strLit>
              <c:ptCount val="6"/>
              <c:pt idx="0">
                <c:v>Jan</c:v>
              </c:pt>
              <c:pt idx="1">
                <c:v>Feb</c:v>
              </c:pt>
              <c:pt idx="2">
                <c:v>Mar</c:v>
              </c:pt>
              <c:pt idx="3">
                <c:v>Apr</c:v>
              </c:pt>
              <c:pt idx="4">
                <c:v>May</c:v>
              </c:pt>
              <c:pt idx="5">
                <c:v>Jun</c:v>
              </c:pt>
            </c:strLit>
          </c:cat>
          <c:val>
            <c:numLit>
              <c:formatCode>#,##0</c:formatCode>
              <c:ptCount val="6"/>
              <c:pt idx="0">
                <c:v>9790</c:v>
              </c:pt>
              <c:pt idx="1">
                <c:v>9754</c:v>
              </c:pt>
              <c:pt idx="2">
                <c:v>6593</c:v>
              </c:pt>
              <c:pt idx="3">
                <c:v>7655</c:v>
              </c:pt>
              <c:pt idx="4">
                <c:v>8545</c:v>
              </c:pt>
              <c:pt idx="5">
                <c:v>6005</c:v>
              </c:pt>
            </c:numLit>
          </c:val>
        </c:ser>
        <c:dLbls>
          <c:txPr>
            <a:bodyPr xmlns:a="http://schemas.openxmlformats.org/drawingml/2006/main" anchorCtr="1"/>
            <a:lstStyle xmlns:a="http://schemas.openxmlformats.org/drawingml/2006/main"/>
            <a:p xmlns:a="http://schemas.openxmlformats.org/drawingml/2006/main">
              <a:pPr>
                <a:defRPr sz="825" b="1">
                  <a:solidFill>
                    <a:srgbClr val="17212B"/>
                  </a:solidFill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line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7DEE5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5F6B7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  <c:max val="12000"/>
          <c:min val="0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DEE5"/>
              </a:solidFill>
              <a:prstDash val="solid"/>
            </a:ln>
          </c:spPr>
        </c:majorGridlines>
        <c:numFmt formatCode="#,##0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825">
                <a:solidFill>
                  <a:srgbClr val="5F6B76"/>
                </a:solidFill>
              </a:defRPr>
            </a:pPr>
          </a:p>
        </c:txPr>
        <c:crossAx val="48650112"/>
        <c:crossBetween val="between"/>
        <c:majorUnit val="3000"/>
      </c:valAx>
      <c:spPr>
        <a:noFill xmlns:a="http://schemas.openxmlformats.org/drawingml/2006/main"/>
        <a:ln xmlns:a="http://schemas.openxmlformats.org/drawingml/2006/main" w="0">
          <a:noFill/>
          <a:prstDash val="solid"/>
        </a:ln>
      </c:spPr>
    </c:plotArea>
    <c:plotVisOnly val="1"/>
  </c:chart>
  <c:spPr>
    <a:noFill xmlns:a="http://schemas.openxmlformats.org/drawingml/2006/main"/>
  </c:spPr>
</c:chartSpace>
</file>

<file path=ppt/slides/charts/chart2.xml><?xml version="1.0" encoding="utf-8"?>
<c:chartSpace xmlns:c="http://schemas.openxmlformats.org/drawingml/2006/chart">
  <c:lang val="en-US"/>
  <c:chart>
    <c:plotArea>
      <c:barChart>
        <c:barDir val="bar"/>
        <c:grouping val="clustered"/>
        <c:varyColors val="0"/>
        <c:ser>
          <c:idx val="0"/>
          <c:order val="0"/>
          <c:tx>
            <c:v>ROAS</c:v>
          </c:tx>
          <c:spPr>
            <a:solidFill xmlns:a="http://schemas.openxmlformats.org/drawingml/2006/main">
              <a:srgbClr val="2F6B8A"/>
            </a:solidFill>
          </c:spPr>
          <c:dPt>
            <c:idx val="0"/>
            <c:invertIfNegative val="0"/>
            <c:spPr>
              <a:solidFill xmlns:a="http://schemas.openxmlformats.org/drawingml/2006/main">
                <a:srgbClr val="198F8C"/>
              </a:solidFill>
            </c:spPr>
          </c:dPt>
          <c:dPt>
            <c:idx val="5"/>
            <c:invertIfNegative val="0"/>
            <c:spPr>
              <a:solidFill xmlns:a="http://schemas.openxmlformats.org/drawingml/2006/main">
                <a:srgbClr val="B3261E"/>
              </a:solidFill>
            </c:spPr>
          </c:dPt>
          <c:cat>
            <c:strLit>
              <c:ptCount val="6"/>
              <c:pt idx="0">
                <c:v>LINE OA</c:v>
              </c:pt>
              <c:pt idx="1">
                <c:v>Google</c:v>
              </c:pt>
              <c:pt idx="2">
                <c:v>Influencer</c:v>
              </c:pt>
              <c:pt idx="3">
                <c:v>Facebook</c:v>
              </c:pt>
              <c:pt idx="4">
                <c:v>Instagram</c:v>
              </c:pt>
              <c:pt idx="5">
                <c:v>TikTok</c:v>
              </c:pt>
            </c:strLit>
          </c:cat>
          <c:val>
            <c:numLit>
              <c:formatCode>0.00x</c:formatCode>
              <c:ptCount val="6"/>
              <c:pt idx="0">
                <c:v>2.1</c:v>
              </c:pt>
              <c:pt idx="1">
                <c:v>1.195</c:v>
              </c:pt>
              <c:pt idx="2">
                <c:v>1.077</c:v>
              </c:pt>
              <c:pt idx="3">
                <c:v>0.828</c:v>
              </c:pt>
              <c:pt idx="4">
                <c:v>0.822</c:v>
              </c:pt>
              <c:pt idx="5">
                <c:v>0.255</c:v>
              </c:pt>
            </c:numLit>
          </c:val>
        </c:ser>
        <c:dLbls>
          <c:txPr>
            <a:bodyPr xmlns:a="http://schemas.openxmlformats.org/drawingml/2006/main" anchorCtr="1"/>
            <a:lstStyle xmlns:a="http://schemas.openxmlformats.org/drawingml/2006/main"/>
            <a:p xmlns:a="http://schemas.openxmlformats.org/drawingml/2006/main">
              <a:pPr>
                <a:defRPr sz="825" b="1">
                  <a:solidFill>
                    <a:srgbClr val="17212B"/>
                  </a:solidFill>
                </a:defRPr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42"/>
        <c:axId val="48650112"/>
        <c:axId val="48672768"/>
      </c:barChart>
      <c:catAx>
        <c:axId val="48650112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DEE5"/>
              </a:solidFill>
              <a:prstDash val="solid"/>
            </a:ln>
          </c:spPr>
        </c:majorGridlines>
        <c:numFmt formatCode="0.0x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825">
                <a:solidFill>
                  <a:srgbClr val="5F6B7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7DEE5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17212B"/>
                </a:solidFill>
              </a:defRPr>
            </a:pPr>
          </a:p>
        </c:txPr>
        <c:crossAx val="48650112"/>
        <c:crossBetween val="between"/>
      </c:valAx>
      <c:spPr>
        <a:noFill xmlns:a="http://schemas.openxmlformats.org/drawingml/2006/main"/>
        <a:ln xmlns:a="http://schemas.openxmlformats.org/drawingml/2006/main" w="0">
          <a:noFill/>
          <a:prstDash val="solid"/>
        </a:ln>
      </c:spPr>
    </c:plotArea>
    <c:plotVisOnly val="1"/>
  </c:chart>
  <c:spPr>
    <a:noFill xmlns:a="http://schemas.openxmlformats.org/drawingml/2006/main"/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7324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8655F72-2C10-463F-B4B7-460C8DF1F3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52450"/>
            <a:ext cx="5334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9FD6D3"/>
                </a:solidFill>
                <a:latin typeface="Sarabun"/>
                <a:ea typeface="Sarabun"/>
                <a:cs typeface="Sarabun"/>
              </a:defRPr>
            </a:pPr>
            <a:r>
              <a:rPr sz="1050" b="1">
                <a:solidFill>
                  <a:srgbClr val="9FD6D3"/>
                </a:solidFill>
                <a:latin typeface="Sarabun"/>
                <a:ea typeface="Sarabun"/>
                <a:cs typeface="Sarabun"/>
              </a:rPr>
              <a:t>HALF YEAR BUSINESS REVIEW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FB79C40-7B62-4E04-81CF-D7A1EB3A3A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123950"/>
            <a:ext cx="65722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FFFFFF"/>
                </a:solidFill>
                <a:latin typeface="Sarabun"/>
                <a:ea typeface="Sarabun"/>
                <a:cs typeface="Sarabun"/>
              </a:defRPr>
            </a:pPr>
            <a:r>
              <a:rPr sz="3150" b="1">
                <a:solidFill>
                  <a:srgbClr val="FFFFFF"/>
                </a:solidFill>
                <a:latin typeface="Sarabun"/>
                <a:ea typeface="Sarabun"/>
                <a:cs typeface="Sarabun"/>
              </a:rPr>
              <a:t>H1 2026: ฟื้นรายได้</a:t>
            </a:r>
          </a:p>
          <a:p xmlns:a="http://schemas.openxmlformats.org/drawingml/2006/main">
            <a:pPr algn="l">
              <a:defRPr sz="3150" b="1">
                <a:solidFill>
                  <a:srgbClr val="FFFFFF"/>
                </a:solidFill>
                <a:latin typeface="Sarabun"/>
                <a:ea typeface="Sarabun"/>
                <a:cs typeface="Sarabun"/>
              </a:defRPr>
            </a:pPr>
            <a:r>
              <a:rPr sz="3150" b="1">
                <a:solidFill>
                  <a:srgbClr val="FFFFFF"/>
                </a:solidFill>
                <a:latin typeface="Sarabun"/>
                <a:ea typeface="Sarabun"/>
                <a:cs typeface="Sarabun"/>
              </a:rPr>
              <a:t>ควบคู่การยกระดับประสิทธิภาพ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DDA4278-1AEC-4845-9577-EB3E5D549D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514600"/>
            <a:ext cx="685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D8E2EB"/>
                </a:solidFill>
                <a:latin typeface="Sarabun"/>
                <a:ea typeface="Sarabun"/>
                <a:cs typeface="Sarabun"/>
              </a:defRPr>
            </a:pPr>
            <a:r>
              <a:rPr sz="1350" b="0">
                <a:solidFill>
                  <a:srgbClr val="D8E2EB"/>
                </a:solidFill>
                <a:latin typeface="Sarabun"/>
                <a:ea typeface="Sarabun"/>
                <a:cs typeface="Sarabun"/>
              </a:rPr>
              <a:t>Morning Bake | ข้อมูล Sales, Marketing, Customer Feedback และ KPI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87A8B3E-D064-4C18-8025-19EC1A9106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800100"/>
            <a:ext cx="3848100" cy="4857750"/>
          </a:xfrm>
          <a:prstGeom xmlns:a="http://schemas.openxmlformats.org/drawingml/2006/main" prst="roundRect">
            <a:avLst>
              <a:gd name="adj" fmla="val 2970"/>
            </a:avLst>
          </a:prstGeom>
          <a:solidFill xmlns:a="http://schemas.openxmlformats.org/drawingml/2006/main">
            <a:srgbClr val="203E5A"/>
          </a:solidFill>
          <a:ln xmlns:a="http://schemas.openxmlformats.org/drawingml/2006/main" w="9525">
            <a:solidFill>
              <a:srgbClr val="355775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E654561-EA4B-4279-8C15-6E01AB570E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104900"/>
            <a:ext cx="3143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9FD6D3"/>
                </a:solidFill>
                <a:latin typeface="Sarabun"/>
                <a:ea typeface="Sarabun"/>
                <a:cs typeface="Sarabun"/>
              </a:defRPr>
            </a:pPr>
            <a:r>
              <a:rPr sz="1050" b="1">
                <a:solidFill>
                  <a:srgbClr val="9FD6D3"/>
                </a:solidFill>
                <a:latin typeface="Sarabun"/>
                <a:ea typeface="Sarabun"/>
                <a:cs typeface="Sarabun"/>
              </a:rPr>
              <a:t>Executive signal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3389E55-09E2-4445-A4F5-993AAF7336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466850"/>
            <a:ext cx="31432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  <a:latin typeface="Sarabun"/>
                <a:ea typeface="Sarabun"/>
                <a:cs typeface="Sarabun"/>
              </a:defRPr>
            </a:pPr>
            <a:r>
              <a:rPr sz="4200" b="1">
                <a:solidFill>
                  <a:srgbClr val="FFFFFF"/>
                </a:solidFill>
                <a:latin typeface="Sarabun"/>
                <a:ea typeface="Sarabun"/>
                <a:cs typeface="Sarabun"/>
              </a:rPr>
              <a:t>2 / 12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E8DF77F-9E98-4105-A7E7-0F0EF3689B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2171700"/>
            <a:ext cx="31432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E6EDF3"/>
                </a:solidFill>
                <a:latin typeface="Sarabun"/>
                <a:ea typeface="Sarabun"/>
                <a:cs typeface="Sarabun"/>
              </a:defRPr>
            </a:pPr>
            <a:r>
              <a:rPr sz="1350" b="0">
                <a:solidFill>
                  <a:srgbClr val="E6EDF3"/>
                </a:solidFill>
                <a:latin typeface="Sarabun"/>
                <a:ea typeface="Sarabun"/>
                <a:cs typeface="Sarabun"/>
              </a:rPr>
              <a:t>KPI ผ่านเป้า — และทั้ง 2 ตัวเป็น Marketing KPI แบบ Provisional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C478638-8433-4DD6-927C-F87EE71809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028950"/>
            <a:ext cx="3143250" cy="0"/>
          </a:xfrm>
          <a:prstGeom xmlns:a="http://schemas.openxmlformats.org/drawingml/2006/main" prst="line">
            <a:avLst/>
          </a:prstGeom>
          <a:ln xmlns:a="http://schemas.openxmlformats.org/drawingml/2006/main" w="9525">
            <a:solidFill>
              <a:srgbClr val="355775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D539AD1-5663-4642-8EE7-7A7A417D6C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276600"/>
            <a:ext cx="3143250" cy="1924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FFFFFF"/>
                </a:solidFill>
                <a:latin typeface="Sarabun"/>
                <a:ea typeface="Sarabun"/>
                <a:cs typeface="Sarabun"/>
              </a:defRPr>
            </a:pPr>
            <a:r>
              <a:rPr sz="1200" b="0">
                <a:solidFill>
                  <a:srgbClr val="FFFFFF"/>
                </a:solidFill>
                <a:latin typeface="Sarabun"/>
                <a:ea typeface="Sarabun"/>
                <a:cs typeface="Sarabun"/>
              </a:rPr>
              <a:t>[DATA] รายได้ปรับคุณภาพ 48,342 บาท ต่ำกว่าเป้า 3.3%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200" b="0">
                <a:solidFill>
                  <a:srgbClr val="FFFFFF"/>
                </a:solidFill>
                <a:latin typeface="Sarabun"/>
                <a:ea typeface="Sarabun"/>
                <a:cs typeface="Sarabun"/>
              </a:defRPr>
            </a:pPr>
            <a:r>
              <a:rPr sz="1200" b="0">
                <a:solidFill>
                  <a:srgbClr val="FFFFFF"/>
                </a:solidFill>
                <a:latin typeface="Sarabun"/>
                <a:ea typeface="Sarabun"/>
                <a:cs typeface="Sarabun"/>
              </a:rPr>
              <a:t>[DATA] ROAS 1.00x; Rating 2.95; Negative 42.4%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200" b="0">
                <a:solidFill>
                  <a:srgbClr val="FFFFFF"/>
                </a:solidFill>
                <a:latin typeface="Sarabun"/>
                <a:ea typeface="Sarabun"/>
                <a:cs typeface="Sarabun"/>
              </a:defRPr>
            </a:pPr>
            <a:r>
              <a:rPr sz="1200" b="0">
                <a:solidFill>
                  <a:srgbClr val="FFFFFF"/>
                </a:solidFill>
                <a:latin typeface="Sarabun"/>
                <a:ea typeface="Sarabun"/>
                <a:cs typeface="Sarabun"/>
              </a:rPr>
              <a:t>[HUMAN REVIEW] อนุมัติการทดลองเท่านั้น จนกว่าข้อมูลสำคัญจะครบ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8202817-0800-4AF4-A132-63BDCD85EC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05550"/>
            <a:ext cx="40957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825" b="0">
                <a:solidFill>
                  <a:srgbClr val="AFC0CE"/>
                </a:solidFill>
                <a:latin typeface="Sarabun"/>
                <a:ea typeface="Sarabun"/>
                <a:cs typeface="Sarabun"/>
              </a:defRPr>
            </a:pPr>
            <a:r>
              <a:rPr sz="825" b="0">
                <a:solidFill>
                  <a:srgbClr val="AFC0CE"/>
                </a:solidFill>
                <a:latin typeface="Sarabun"/>
                <a:ea typeface="Sarabun"/>
                <a:cs typeface="Sarabun"/>
              </a:rPr>
              <a:t>Prepared 1 Sep 2026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65764234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5F7F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1" name="">
            <a:extLst xmlns:a="http://schemas.openxmlformats.org/drawingml/2006/main">
              <a:ext uri="{FF2B5EF4-FFF2-40B4-BE49-F238E27FC236}">
                <a16:creationId xmlns:a16="http://schemas.microsoft.com/office/drawing/2014/main" id="{ED8F5ECE-5A83-4CED-88A6-8C45CD7657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266700"/>
            <a:ext cx="4191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98F8C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198F8C"/>
                </a:solidFill>
                <a:latin typeface="Sarabun"/>
                <a:ea typeface="Sarabun"/>
                <a:cs typeface="Sarabun"/>
              </a:rPr>
              <a:t>02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F03476C-3EFA-4CB3-B909-9113C3815F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590550"/>
            <a:ext cx="11049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400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400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KPI Scorecard: ผ่านเพียง 2 จาก 12 ตัว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2B46F64-E4A2-45A3-B63D-B4447D19BC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085850"/>
            <a:ext cx="11049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112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ภาพรวมบอกทั้งแรงกดดันด้านรายได้ ประสิทธิภาพ และประสบการณ์ลูกค้า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0B2325C-9731-4944-8796-2AB4C31C26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438275"/>
            <a:ext cx="11125200" cy="0"/>
          </a:xfrm>
          <a:prstGeom xmlns:a="http://schemas.openxmlformats.org/drawingml/2006/main" prst="line">
            <a:avLst/>
          </a:prstGeom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7B17A86-968D-441C-8834-3D87ACFC0E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676400"/>
            <a:ext cx="2571750" cy="1276350"/>
          </a:xfrm>
          <a:prstGeom xmlns:a="http://schemas.openxmlformats.org/drawingml/2006/main" prst="roundRect">
            <a:avLst>
              <a:gd name="adj" fmla="val 895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2314AE6-1AB7-4B75-8863-0A37F5D774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809750"/>
            <a:ext cx="22288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รายได้ปรับคุณภาพ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5357D9E-43D2-43B7-B9A5-B22211136D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057400"/>
            <a:ext cx="22288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1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48,342 บาท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23205F1-31B8-4FB8-91E7-8DDE188FC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590800"/>
            <a:ext cx="22288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F72EFF7-3FA2-4B0A-9FB5-B9526AD5EB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600325"/>
            <a:ext cx="20764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ต่ำกว่าเป้า 3.3%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7614718-7FB1-48D5-9941-E84CEBB09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95650" y="1676400"/>
            <a:ext cx="2571750" cy="1276350"/>
          </a:xfrm>
          <a:prstGeom xmlns:a="http://schemas.openxmlformats.org/drawingml/2006/main" prst="roundRect">
            <a:avLst>
              <a:gd name="adj" fmla="val 895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85BA3F3-535D-4643-8DA2-A303D0223B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67100" y="1809750"/>
            <a:ext cx="22288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ROAS (Partial)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39C1A0D-2C67-46A6-AA15-3343F59ECC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67100" y="2057400"/>
            <a:ext cx="22288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1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1.00x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5C66400-C4B7-475D-ACB3-7075FC969A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67100" y="2590800"/>
            <a:ext cx="22288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072722A-D959-493A-A93B-E26DDCAAF3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3300" y="2600325"/>
            <a:ext cx="20764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ต่ำกว่าเป้า 1.05x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3B445EF-2C9A-4D4B-9B72-075243CDE0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1676400"/>
            <a:ext cx="2571750" cy="1276350"/>
          </a:xfrm>
          <a:prstGeom xmlns:a="http://schemas.openxmlformats.org/drawingml/2006/main" prst="roundRect">
            <a:avLst>
              <a:gd name="adj" fmla="val 895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9BF4BDA-1EEB-4E91-8BEE-94E47D207D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1809750"/>
            <a:ext cx="22288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CAC (Partial)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6254CF6-AC88-423D-99B6-F8A5D3980C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2057400"/>
            <a:ext cx="22288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1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648 บาท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01DC6AD-55F7-4870-A143-A92A63152A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2590800"/>
            <a:ext cx="22288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EAF6EF"/>
          </a:solidFill>
          <a:ln xmlns:a="http://schemas.openxmlformats.org/drawingml/2006/main" w="9525">
            <a:solidFill>
              <a:srgbClr val="EAF6EF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5FA692A-8B79-45B6-924A-4CD56BB1A1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600325"/>
            <a:ext cx="20764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2E7D32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2E7D32"/>
                </a:solidFill>
                <a:latin typeface="Sarabun"/>
                <a:ea typeface="Sarabun"/>
                <a:cs typeface="Sarabun"/>
              </a:rPr>
              <a:t>ผ่านแบบเฉียดเป้า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0A0D902-D2D5-4950-B1E1-9CA0F8A4F1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20150" y="1676400"/>
            <a:ext cx="2838450" cy="1276350"/>
          </a:xfrm>
          <a:prstGeom xmlns:a="http://schemas.openxmlformats.org/drawingml/2006/main" prst="roundRect">
            <a:avLst>
              <a:gd name="adj" fmla="val 895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81B5502-28C5-47DE-B2AC-663AF6C15C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91600" y="1809750"/>
            <a:ext cx="2495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Lead → Customer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1095108-201E-4BC3-9B82-967ED36035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91600" y="2057400"/>
            <a:ext cx="24955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1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6.57%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ADA4BA7-9B6A-4800-9FB6-F693A15C1A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91600" y="2590800"/>
            <a:ext cx="24955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EAF6EF"/>
          </a:solidFill>
          <a:ln xmlns:a="http://schemas.openxmlformats.org/drawingml/2006/main" w="9525">
            <a:solidFill>
              <a:srgbClr val="EAF6EF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C537D5F-59E6-41A7-B8CB-9359F02EA4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67800" y="2600325"/>
            <a:ext cx="23431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2E7D32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2E7D32"/>
                </a:solidFill>
                <a:latin typeface="Sarabun"/>
                <a:ea typeface="Sarabun"/>
                <a:cs typeface="Sarabun"/>
              </a:rPr>
              <a:t>ผ่าน 0.07 pp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A02694AA-D891-4EE7-A733-E621F414CA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3162300"/>
            <a:ext cx="11125200" cy="28575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B2637F26-9ABC-4673-B99C-B2B313C049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52800"/>
            <a:ext cx="2095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15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ไม่ผ่าน 10 KPI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71F919CA-13EC-4DD8-A23C-6D4B742787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762375"/>
            <a:ext cx="7810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8B9F4A1B-C0AC-4066-A322-7E0A604281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771900"/>
            <a:ext cx="6286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FIN-02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D34355A7-D452-41EB-9F6D-A969EF3161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76400" y="3762375"/>
            <a:ext cx="24288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1125" b="1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MoM เฉลี่ย -7.0%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F20ED663-583B-4353-B227-04F0877A7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3762375"/>
            <a:ext cx="1619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เป้า ≥5%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FC4DB502-8AA6-4725-83EA-5FF28A00EE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48375" y="3762375"/>
            <a:ext cx="7810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23CD1A3D-CB2E-44DE-8A03-07E6BBEF90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24575" y="3771900"/>
            <a:ext cx="6286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FIN-03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5EBB8F50-C456-43C9-91C9-38C659D3FB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62775" y="3762375"/>
            <a:ext cx="24288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1125" b="1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AOV 525</a:t>
            </a:r>
          </a:p>
        </p:txBody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53692E5B-F758-4C41-9068-F66A858E14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77375" y="3762375"/>
            <a:ext cx="1619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เป้า ≥550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ED9C4E1B-4F9E-46D7-8B47-B980943122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257675"/>
            <a:ext cx="7810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7BB02C49-24F6-43D7-895A-15C2B22D5E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267200"/>
            <a:ext cx="6286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CUS-01</a:t>
            </a:r>
          </a:p>
        </p:txBody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C1A41767-1419-477C-931E-96EB20F159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76400" y="4257675"/>
            <a:ext cx="24288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1125" b="1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Rating 2.95</a:t>
            </a:r>
          </a:p>
        </p:txBody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4FEC64F5-BB62-4074-B88A-43E299D59F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4257675"/>
            <a:ext cx="1619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เป้า ≥4</a:t>
            </a:r>
          </a:p>
        </p:txBody>
      </p:sp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268E2B2E-EDD9-48A5-B01A-A439FBC755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48375" y="4257675"/>
            <a:ext cx="7810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40" name="">
            <a:extLst xmlns:a="http://schemas.openxmlformats.org/drawingml/2006/main">
              <a:ext uri="{FF2B5EF4-FFF2-40B4-BE49-F238E27FC236}">
                <a16:creationId xmlns:a16="http://schemas.microsoft.com/office/drawing/2014/main" id="{DD464EC8-E902-4733-8F07-38C666D55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24575" y="4267200"/>
            <a:ext cx="6286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CUS-02</a:t>
            </a:r>
          </a:p>
        </p:txBody>
      </p:sp>
      <p:sp>
        <p:nvSpPr>
          <p:cNvPr id="41" name="">
            <a:extLst xmlns:a="http://schemas.openxmlformats.org/drawingml/2006/main">
              <a:ext uri="{FF2B5EF4-FFF2-40B4-BE49-F238E27FC236}">
                <a16:creationId xmlns:a16="http://schemas.microsoft.com/office/drawing/2014/main" id="{BF834556-35AC-434C-91A4-DDE937FAA8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62775" y="4257675"/>
            <a:ext cx="24288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1125" b="1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Negative 42.4%</a:t>
            </a:r>
          </a:p>
        </p:txBody>
      </p:sp>
      <p:sp>
        <p:nvSpPr>
          <p:cNvPr id="42" name="">
            <a:extLst xmlns:a="http://schemas.openxmlformats.org/drawingml/2006/main">
              <a:ext uri="{FF2B5EF4-FFF2-40B4-BE49-F238E27FC236}">
                <a16:creationId xmlns:a16="http://schemas.microsoft.com/office/drawing/2014/main" id="{A5CE70D7-C871-4D37-B9A6-85A0686463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77375" y="4257675"/>
            <a:ext cx="1619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เพดาน ≤25%</a:t>
            </a:r>
          </a:p>
        </p:txBody>
      </p:sp>
      <p:sp>
        <p:nvSpPr>
          <p:cNvPr id="43" name="">
            <a:extLst xmlns:a="http://schemas.openxmlformats.org/drawingml/2006/main">
              <a:ext uri="{FF2B5EF4-FFF2-40B4-BE49-F238E27FC236}">
                <a16:creationId xmlns:a16="http://schemas.microsoft.com/office/drawing/2014/main" id="{41C0C32F-0DEE-44B7-9208-A541BD57C2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752975"/>
            <a:ext cx="7810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44" name="">
            <a:extLst xmlns:a="http://schemas.openxmlformats.org/drawingml/2006/main">
              <a:ext uri="{FF2B5EF4-FFF2-40B4-BE49-F238E27FC236}">
                <a16:creationId xmlns:a16="http://schemas.microsoft.com/office/drawing/2014/main" id="{1F3F98E1-0C92-48C2-93AD-E37EFDFD58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762500"/>
            <a:ext cx="6286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CUS-03</a:t>
            </a:r>
          </a:p>
        </p:txBody>
      </p:sp>
      <p:sp>
        <p:nvSpPr>
          <p:cNvPr id="45" name="">
            <a:extLst xmlns:a="http://schemas.openxmlformats.org/drawingml/2006/main">
              <a:ext uri="{FF2B5EF4-FFF2-40B4-BE49-F238E27FC236}">
                <a16:creationId xmlns:a16="http://schemas.microsoft.com/office/drawing/2014/main" id="{2FFA3AFD-E206-4914-9F9B-7715B6526F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76400" y="4752975"/>
            <a:ext cx="24288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1125" b="1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Response 18.4 ชม.</a:t>
            </a:r>
          </a:p>
        </p:txBody>
      </p:sp>
      <p:sp>
        <p:nvSpPr>
          <p:cNvPr id="46" name="">
            <a:extLst xmlns:a="http://schemas.openxmlformats.org/drawingml/2006/main">
              <a:ext uri="{FF2B5EF4-FFF2-40B4-BE49-F238E27FC236}">
                <a16:creationId xmlns:a16="http://schemas.microsoft.com/office/drawing/2014/main" id="{E695FC61-E2B0-4DF4-AFD8-62C446D410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4752975"/>
            <a:ext cx="1619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เป้า ≤16</a:t>
            </a:r>
          </a:p>
        </p:txBody>
      </p:sp>
      <p:sp>
        <p:nvSpPr>
          <p:cNvPr id="47" name="">
            <a:extLst xmlns:a="http://schemas.openxmlformats.org/drawingml/2006/main">
              <a:ext uri="{FF2B5EF4-FFF2-40B4-BE49-F238E27FC236}">
                <a16:creationId xmlns:a16="http://schemas.microsoft.com/office/drawing/2014/main" id="{CF4068A1-F23C-4C6C-A6DF-9A9D2F2962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48375" y="4752975"/>
            <a:ext cx="7810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48" name="">
            <a:extLst xmlns:a="http://schemas.openxmlformats.org/drawingml/2006/main">
              <a:ext uri="{FF2B5EF4-FFF2-40B4-BE49-F238E27FC236}">
                <a16:creationId xmlns:a16="http://schemas.microsoft.com/office/drawing/2014/main" id="{1A5A6DEF-45EC-4139-A5F0-D900B41C85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24575" y="4762500"/>
            <a:ext cx="6286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OPS-01</a:t>
            </a:r>
          </a:p>
        </p:txBody>
      </p:sp>
      <p:sp>
        <p:nvSpPr>
          <p:cNvPr id="49" name="">
            <a:extLst xmlns:a="http://schemas.openxmlformats.org/drawingml/2006/main">
              <a:ext uri="{FF2B5EF4-FFF2-40B4-BE49-F238E27FC236}">
                <a16:creationId xmlns:a16="http://schemas.microsoft.com/office/drawing/2014/main" id="{4EA7A0FF-F2F8-4CCE-AA89-EC43695EB7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62775" y="4752975"/>
            <a:ext cx="24288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1125" b="1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Resolution 80%</a:t>
            </a:r>
          </a:p>
        </p:txBody>
      </p:sp>
      <p:sp>
        <p:nvSpPr>
          <p:cNvPr id="50" name="">
            <a:extLst xmlns:a="http://schemas.openxmlformats.org/drawingml/2006/main">
              <a:ext uri="{FF2B5EF4-FFF2-40B4-BE49-F238E27FC236}">
                <a16:creationId xmlns:a16="http://schemas.microsoft.com/office/drawing/2014/main" id="{84B4D4EB-CE55-4F93-9F5B-FAA734CA05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77375" y="4752975"/>
            <a:ext cx="1619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เป้า ≥85%</a:t>
            </a:r>
          </a:p>
        </p:txBody>
      </p:sp>
      <p:sp>
        <p:nvSpPr>
          <p:cNvPr id="51" name="">
            <a:extLst xmlns:a="http://schemas.openxmlformats.org/drawingml/2006/main">
              <a:ext uri="{FF2B5EF4-FFF2-40B4-BE49-F238E27FC236}">
                <a16:creationId xmlns:a16="http://schemas.microsoft.com/office/drawing/2014/main" id="{FDC2C17F-D966-4351-80AD-DB6F43FD46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248275"/>
            <a:ext cx="7810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52" name="">
            <a:extLst xmlns:a="http://schemas.openxmlformats.org/drawingml/2006/main">
              <a:ext uri="{FF2B5EF4-FFF2-40B4-BE49-F238E27FC236}">
                <a16:creationId xmlns:a16="http://schemas.microsoft.com/office/drawing/2014/main" id="{5FB9360B-ECD2-4C60-8CBD-F0F82034F7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5257800"/>
            <a:ext cx="6286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OPS-02</a:t>
            </a:r>
          </a:p>
        </p:txBody>
      </p:sp>
      <p:sp>
        <p:nvSpPr>
          <p:cNvPr id="53" name="">
            <a:extLst xmlns:a="http://schemas.openxmlformats.org/drawingml/2006/main">
              <a:ext uri="{FF2B5EF4-FFF2-40B4-BE49-F238E27FC236}">
                <a16:creationId xmlns:a16="http://schemas.microsoft.com/office/drawing/2014/main" id="{4F67847C-8AFD-44CB-B3E5-0A7EC41383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76400" y="5248275"/>
            <a:ext cx="24288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1125" b="1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Cancel/Refund 11.0%</a:t>
            </a:r>
          </a:p>
        </p:txBody>
      </p:sp>
      <p:sp>
        <p:nvSpPr>
          <p:cNvPr id="54" name="">
            <a:extLst xmlns:a="http://schemas.openxmlformats.org/drawingml/2006/main">
              <a:ext uri="{FF2B5EF4-FFF2-40B4-BE49-F238E27FC236}">
                <a16:creationId xmlns:a16="http://schemas.microsoft.com/office/drawing/2014/main" id="{52D7F481-BFAD-40C4-B04C-C0F9689F4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5248275"/>
            <a:ext cx="1619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เพดาน ≤10%</a:t>
            </a:r>
          </a:p>
        </p:txBody>
      </p:sp>
      <p:sp>
        <p:nvSpPr>
          <p:cNvPr id="55" name="">
            <a:extLst xmlns:a="http://schemas.openxmlformats.org/drawingml/2006/main">
              <a:ext uri="{FF2B5EF4-FFF2-40B4-BE49-F238E27FC236}">
                <a16:creationId xmlns:a16="http://schemas.microsoft.com/office/drawing/2014/main" id="{A85B0F27-745A-4822-AFBA-BE92CB17A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48375" y="5248275"/>
            <a:ext cx="7810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56" name="">
            <a:extLst xmlns:a="http://schemas.openxmlformats.org/drawingml/2006/main">
              <a:ext uri="{FF2B5EF4-FFF2-40B4-BE49-F238E27FC236}">
                <a16:creationId xmlns:a16="http://schemas.microsoft.com/office/drawing/2014/main" id="{FF0F1F82-E12B-4B19-8353-0F7FC4E4FB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24575" y="5257800"/>
            <a:ext cx="6286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OPS-03</a:t>
            </a:r>
          </a:p>
        </p:txBody>
      </p:sp>
      <p:sp>
        <p:nvSpPr>
          <p:cNvPr id="57" name="">
            <a:extLst xmlns:a="http://schemas.openxmlformats.org/drawingml/2006/main">
              <a:ext uri="{FF2B5EF4-FFF2-40B4-BE49-F238E27FC236}">
                <a16:creationId xmlns:a16="http://schemas.microsoft.com/office/drawing/2014/main" id="{498893B3-DC85-48EC-A6ED-E7563F429D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62775" y="5248275"/>
            <a:ext cx="24288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1125" b="1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Completion 78.0%</a:t>
            </a:r>
          </a:p>
        </p:txBody>
      </p:sp>
      <p:sp>
        <p:nvSpPr>
          <p:cNvPr id="58" name="">
            <a:extLst xmlns:a="http://schemas.openxmlformats.org/drawingml/2006/main">
              <a:ext uri="{FF2B5EF4-FFF2-40B4-BE49-F238E27FC236}">
                <a16:creationId xmlns:a16="http://schemas.microsoft.com/office/drawing/2014/main" id="{28B2CFCF-3FD1-4DEB-B1F1-1D4FE74394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77375" y="5248275"/>
            <a:ext cx="1619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เป้า ≥80%</a:t>
            </a:r>
          </a:p>
        </p:txBody>
      </p:sp>
      <p:sp>
        <p:nvSpPr>
          <p:cNvPr id="59" name="">
            <a:extLst xmlns:a="http://schemas.openxmlformats.org/drawingml/2006/main">
              <a:ext uri="{FF2B5EF4-FFF2-40B4-BE49-F238E27FC236}">
                <a16:creationId xmlns:a16="http://schemas.microsoft.com/office/drawing/2014/main" id="{02BFCA2F-75C2-480B-9B9B-EC94AACB4F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6534150"/>
            <a:ext cx="3810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750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Morning Bake | H1 2026</a:t>
            </a:r>
          </a:p>
        </p:txBody>
      </p:sp>
      <p:sp>
        <p:nvSpPr>
          <p:cNvPr id="60" name="">
            <a:extLst xmlns:a="http://schemas.openxmlformats.org/drawingml/2006/main">
              <a:ext uri="{FF2B5EF4-FFF2-40B4-BE49-F238E27FC236}">
                <a16:creationId xmlns:a16="http://schemas.microsoft.com/office/drawing/2014/main" id="{8997EB3F-C0A3-4A4B-B325-F98E3B470F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6534150"/>
            <a:ext cx="60388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750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[DATA] ข้อมูล  |  [INFERENCE] อนุมาน  |  [HUMAN REVIEW] ตรวจสอบ</a:t>
            </a:r>
          </a:p>
        </p:txBody>
      </p:sp>
    </p:spTree>
    <p:extLst>
      <p:ext uri="{BB962C8B-B14F-4D97-AF65-F5344CB8AC3E}">
        <p14:creationId xmlns:p14="http://schemas.microsoft.com/office/powerpoint/2010/main" val="155340036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5F7F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3C930F8-127D-4C9A-A310-09A9FC482C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266700"/>
            <a:ext cx="4191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98F8C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198F8C"/>
                </a:solidFill>
                <a:latin typeface="Sarabun"/>
                <a:ea typeface="Sarabun"/>
                <a:cs typeface="Sarabun"/>
              </a:rPr>
              <a:t>03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A8EF2ED-812C-43C8-9B19-7FB4B4ACA4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590550"/>
            <a:ext cx="11049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400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400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Sales: รายได้ฟื้นไม่ต่อเนื่อง และมิถุนายนหดตัวอีกครั้ง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76572DF-1820-44DD-B140-C7450A888D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085850"/>
            <a:ext cx="11049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112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รายได้ปรับคุณภาพหลังตัด duplicate และปรับรายการผิดปกติ = 48,342 บาท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BA4E551-3010-46B4-88C0-1B6722AFDA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438275"/>
            <a:ext cx="11125200" cy="0"/>
          </a:xfrm>
          <a:prstGeom xmlns:a="http://schemas.openxmlformats.org/drawingml/2006/main" prst="line">
            <a:avLst/>
          </a:prstGeom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5C5CE64-46E3-4A72-B827-A07F562DBD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657350"/>
            <a:ext cx="7239000" cy="4171950"/>
          </a:xfrm>
          <a:prstGeom xmlns:a="http://schemas.openxmlformats.org/drawingml/2006/main" prst="roundRect">
            <a:avLst>
              <a:gd name="adj" fmla="val 274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2816316-3FA1-4E92-81EE-B6F35DC679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809750"/>
            <a:ext cx="2857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1200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รายได้รายเดือน (บาท)</a:t>
            </a:r>
          </a:p>
        </p:txBody>
      </p:sp>
      <p:graphicFrame>
        <p:nvGraphicFramePr>
          <p:cNvPr id="31" name="Chart"/>
          <p:cNvGraphicFramePr/>
          <p:nvPr/>
        </p:nvGraphicFramePr>
        <p:xfrm>
          <a:off xmlns:a="http://schemas.openxmlformats.org/drawingml/2006/main" x="781050" y="2190750"/>
          <a:ext xmlns:a="http://schemas.openxmlformats.org/drawingml/2006/main" cx="6705600" cy="302895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de526c01ce24fc2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2ABCC1C-4380-4B98-B668-54A31E9537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391150"/>
            <a:ext cx="209550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84A64FD-A76F-464B-B841-405CA804A7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400675"/>
            <a:ext cx="19431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[DATA] Jun -29.7% MoM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B13EE29-65C2-4E1E-8D45-684D001D18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20050" y="1657350"/>
            <a:ext cx="3638550" cy="1276350"/>
          </a:xfrm>
          <a:prstGeom xmlns:a="http://schemas.openxmlformats.org/drawingml/2006/main" prst="roundRect">
            <a:avLst>
              <a:gd name="adj" fmla="val 895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A77630B-8AE7-4E17-8BC2-F1AC98AA35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1790700"/>
            <a:ext cx="32956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AOV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767FEDE-E023-4E55-8E92-B88B3AB001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038350"/>
            <a:ext cx="32956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1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525 บาท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858B8A5-9464-4B97-B34D-AF7B7C0826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571750"/>
            <a:ext cx="32956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5325360-8AFF-48DA-A750-52389EBE26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581275"/>
            <a:ext cx="3143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ต่ำกว่าเป้า 25 บาท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6F8EC06-DF6B-4148-AFD8-B54F1A4881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20050" y="3086100"/>
            <a:ext cx="3638550" cy="1276350"/>
          </a:xfrm>
          <a:prstGeom xmlns:a="http://schemas.openxmlformats.org/drawingml/2006/main" prst="roundRect">
            <a:avLst>
              <a:gd name="adj" fmla="val 895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20059F1-2020-4CBA-B916-A5C0D1B8EE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3219450"/>
            <a:ext cx="32956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Premium Snack Box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6BBD0CA-E3AD-4E0C-8994-EC3E5C5A2C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3467100"/>
            <a:ext cx="32956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1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16,610 บาท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7EC398C-CBDA-459B-BC18-5904092545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4000500"/>
            <a:ext cx="32956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FF5DB"/>
          </a:solidFill>
          <a:ln xmlns:a="http://schemas.openxmlformats.org/drawingml/2006/main" w="9525">
            <a:solidFill>
              <a:srgbClr val="FFF5DB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6CBF48A-B9E0-491A-8CCE-671893599E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4010025"/>
            <a:ext cx="3143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7791F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7791F"/>
                </a:solidFill>
                <a:latin typeface="Sarabun"/>
                <a:ea typeface="Sarabun"/>
                <a:cs typeface="Sarabun"/>
              </a:rPr>
              <a:t>34.4% ของรายได้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DF617E4-12EC-46E3-A56C-A4DD2C2AD6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20050" y="4514850"/>
            <a:ext cx="3638550" cy="1314450"/>
          </a:xfrm>
          <a:prstGeom xmlns:a="http://schemas.openxmlformats.org/drawingml/2006/main" prst="roundRect">
            <a:avLst>
              <a:gd name="adj" fmla="val 8696"/>
            </a:avLst>
          </a:prstGeom>
          <a:solidFill xmlns:a="http://schemas.openxmlformats.org/drawingml/2006/main">
            <a:srgbClr val="EAF2F8"/>
          </a:solidFill>
          <a:ln xmlns:a="http://schemas.openxmlformats.org/drawingml/2006/main" w="9525">
            <a:solidFill>
              <a:srgbClr val="EAF2F8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DBBEF29-5C0C-4E72-8468-B83FDC39F0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48650" y="4667250"/>
            <a:ext cx="3143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2F6B8A"/>
                </a:solidFill>
                <a:latin typeface="Sarabun"/>
                <a:ea typeface="Sarabun"/>
                <a:cs typeface="Sarabun"/>
              </a:defRPr>
            </a:pPr>
            <a:r>
              <a:rPr sz="1050" b="1">
                <a:solidFill>
                  <a:srgbClr val="2F6B8A"/>
                </a:solidFill>
                <a:latin typeface="Sarabun"/>
                <a:ea typeface="Sarabun"/>
                <a:cs typeface="Sarabun"/>
              </a:rPr>
              <a:t>[INFERENCE] Revenue recovery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A0746C2-7DAF-4927-BB50-39EBC68586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48650" y="4991100"/>
            <a:ext cx="31432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1125" b="0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ใช้ Premium Snack Box เป็นแกนทดสอบข้อเสนอและ retention ผ่าน LINE/Organic พร้อมตรวจ refund root cause ของ Facebook Ads ก่อนเพิ่มงบ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679D7608-E2C4-4B3C-9E77-0A6C575EF5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6534150"/>
            <a:ext cx="3810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750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Morning Bake | H1 2026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E26F6AFE-ECAC-470D-912C-2A820633D9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6534150"/>
            <a:ext cx="60388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750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[DATA] ข้อมูล  |  [INFERENCE] อนุมาน  |  [HUMAN REVIEW] ตรวจสอบ</a:t>
            </a:r>
          </a:p>
        </p:txBody>
      </p:sp>
    </p:spTree>
    <p:extLst>
      <p:ext uri="{BB962C8B-B14F-4D97-AF65-F5344CB8AC3E}">
        <p14:creationId xmlns:p14="http://schemas.microsoft.com/office/powerpoint/2010/main" val="186426525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5F7F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A2718111-24DA-479E-B763-D1D6FC26AF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266700"/>
            <a:ext cx="4191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98F8C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198F8C"/>
                </a:solidFill>
                <a:latin typeface="Sarabun"/>
                <a:ea typeface="Sarabun"/>
                <a:cs typeface="Sarabun"/>
              </a:rPr>
              <a:t>04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B062AD9-7EFC-4150-85AD-CBE2E5EC37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590550"/>
            <a:ext cx="11049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400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400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Marketing: ช่องทางต่างกันมาก — LINE OA เด่น, TikTok เสี่ยง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4A56B9F-D639-470C-A426-2435D6B0E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085850"/>
            <a:ext cx="11049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112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H1 Partial: Spend 172,935 บาท | Attributed Revenue 172,320 บาท | ROAS 1.00x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F768BAB-32BA-416C-910D-90CC9D9B0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438275"/>
            <a:ext cx="11125200" cy="0"/>
          </a:xfrm>
          <a:prstGeom xmlns:a="http://schemas.openxmlformats.org/drawingml/2006/main" prst="line">
            <a:avLst/>
          </a:prstGeom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75C08A4-6FA1-414D-9FFC-168DEFDA0E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657350"/>
            <a:ext cx="7048500" cy="4171950"/>
          </a:xfrm>
          <a:prstGeom xmlns:a="http://schemas.openxmlformats.org/drawingml/2006/main" prst="roundRect">
            <a:avLst>
              <a:gd name="adj" fmla="val 274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10391A6-59FD-4F6D-9EC6-7852EC74D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8097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1200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ROAS ตามช่องทาง</a:t>
            </a:r>
          </a:p>
        </p:txBody>
      </p:sp>
      <p:graphicFrame>
        <p:nvGraphicFramePr>
          <p:cNvPr id="31" name="Chart"/>
          <p:cNvGraphicFramePr/>
          <p:nvPr/>
        </p:nvGraphicFramePr>
        <p:xfrm>
          <a:off xmlns:a="http://schemas.openxmlformats.org/drawingml/2006/main" x="781050" y="2171700"/>
          <a:ext xmlns:a="http://schemas.openxmlformats.org/drawingml/2006/main" cx="6477000" cy="314325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f8ccef370374cf3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CEEFA46-4673-495C-A1B2-2F11E49055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391150"/>
            <a:ext cx="14287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FF5DB"/>
          </a:solidFill>
          <a:ln xmlns:a="http://schemas.openxmlformats.org/drawingml/2006/main" w="9525">
            <a:solidFill>
              <a:srgbClr val="FFF5D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CD8C995-2AEB-4848-971F-B529ED7D10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400675"/>
            <a:ext cx="12763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7791F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7791F"/>
                </a:solidFill>
                <a:latin typeface="Sarabun"/>
                <a:ea typeface="Sarabun"/>
                <a:cs typeface="Sarabun"/>
              </a:rPr>
              <a:t>Target ≥ 1.05x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2933861-FC3A-4328-A8D6-9BAFB94FA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29550" y="1657350"/>
            <a:ext cx="3829050" cy="1276350"/>
          </a:xfrm>
          <a:prstGeom xmlns:a="http://schemas.openxmlformats.org/drawingml/2006/main" prst="roundRect">
            <a:avLst>
              <a:gd name="adj" fmla="val 895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5D901FE-2296-4DF1-8C78-AB84135201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1790700"/>
            <a:ext cx="3486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LINE OA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CA1962A-E7A8-404D-BA4E-E9FDF1DE0D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2038350"/>
            <a:ext cx="34861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1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ROAS 2.10x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B9F58FB-B125-4257-B7FE-079CFBA87C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2571750"/>
            <a:ext cx="34861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EAF6EF"/>
          </a:solidFill>
          <a:ln xmlns:a="http://schemas.openxmlformats.org/drawingml/2006/main" w="9525">
            <a:solidFill>
              <a:srgbClr val="EAF6EF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B44A7BD-7E0E-49F0-AD2F-ED99B22C7D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77200" y="2581275"/>
            <a:ext cx="33337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2E7D32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2E7D32"/>
                </a:solidFill>
                <a:latin typeface="Sarabun"/>
                <a:ea typeface="Sarabun"/>
                <a:cs typeface="Sarabun"/>
              </a:rPr>
              <a:t>CAC 200 | ลูกค้า 69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CD4EFEB-6DD8-4842-A27E-503F424465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29550" y="3086100"/>
            <a:ext cx="3829050" cy="1276350"/>
          </a:xfrm>
          <a:prstGeom xmlns:a="http://schemas.openxmlformats.org/drawingml/2006/main" prst="roundRect">
            <a:avLst>
              <a:gd name="adj" fmla="val 895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674D43A-65B2-41A1-80CB-16511413A8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3219450"/>
            <a:ext cx="3486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TikTok Ads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87F2265-1184-476E-9568-5D5E50CFC9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3467100"/>
            <a:ext cx="34861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1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ROAS 0.25x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E4B693A-D058-41B3-A624-C8DD5D91CF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4000500"/>
            <a:ext cx="34861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7B0DF95-896D-455A-88EB-907D888B4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77200" y="4010025"/>
            <a:ext cx="33337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CAC 1,923 | ขาด Jun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4F35CA7-E23F-432C-B1F2-462C197E89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29550" y="4514850"/>
            <a:ext cx="3829050" cy="1314450"/>
          </a:xfrm>
          <a:prstGeom xmlns:a="http://schemas.openxmlformats.org/drawingml/2006/main" prst="roundRect">
            <a:avLst>
              <a:gd name="adj" fmla="val 8696"/>
            </a:avLst>
          </a:prstGeom>
          <a:solidFill xmlns:a="http://schemas.openxmlformats.org/drawingml/2006/main">
            <a:srgbClr val="EAF2F8"/>
          </a:solidFill>
          <a:ln xmlns:a="http://schemas.openxmlformats.org/drawingml/2006/main" w="9525">
            <a:solidFill>
              <a:srgbClr val="EAF2F8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A5603B9-E315-4E2A-AB09-70ED49672E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4667250"/>
            <a:ext cx="33528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2F6B8A"/>
                </a:solidFill>
                <a:latin typeface="Sarabun"/>
                <a:ea typeface="Sarabun"/>
                <a:cs typeface="Sarabun"/>
              </a:defRPr>
            </a:pPr>
            <a:r>
              <a:rPr sz="1050" b="1">
                <a:solidFill>
                  <a:srgbClr val="2F6B8A"/>
                </a:solidFill>
                <a:latin typeface="Sarabun"/>
                <a:ea typeface="Sarabun"/>
                <a:cs typeface="Sarabun"/>
              </a:rPr>
              <a:t>[INFERENCE] Controlled reallocation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ED18274B-AE27-40CE-975C-D3122821C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4991100"/>
            <a:ext cx="33528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1125" b="0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ทดลองโยกงบยืดหยุ่น 10–15% ไป LINE OA/Google ด้วย holdout และ Finance guardrail — ไม่ใช้ ROAS เป็นกำไร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B9F3D968-79A4-4B1A-9A13-B2B7AA894D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6534150"/>
            <a:ext cx="3810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750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Morning Bake | H1 2026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ADC2A65-136E-4459-8ECA-8AAF5B0E20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6534150"/>
            <a:ext cx="60388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750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[DATA] ข้อมูล  |  [INFERENCE] อนุมาน  |  [HUMAN REVIEW] ตรวจสอบ</a:t>
            </a:r>
          </a:p>
        </p:txBody>
      </p:sp>
    </p:spTree>
    <p:extLst>
      <p:ext uri="{BB962C8B-B14F-4D97-AF65-F5344CB8AC3E}">
        <p14:creationId xmlns:p14="http://schemas.microsoft.com/office/powerpoint/2010/main" val="45339374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5F7F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8" name="">
            <a:extLst xmlns:a="http://schemas.openxmlformats.org/drawingml/2006/main">
              <a:ext uri="{FF2B5EF4-FFF2-40B4-BE49-F238E27FC236}">
                <a16:creationId xmlns:a16="http://schemas.microsoft.com/office/drawing/2014/main" id="{CC78DC35-B38D-4A77-B9E5-250F46B0FB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266700"/>
            <a:ext cx="4191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98F8C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198F8C"/>
                </a:solidFill>
                <a:latin typeface="Sarabun"/>
                <a:ea typeface="Sarabun"/>
                <a:cs typeface="Sarabun"/>
              </a:rPr>
              <a:t>05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604AE5A-9763-443D-914E-5F238D307F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590550"/>
            <a:ext cx="11049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400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400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Customer &amp; Operations: จุดเจ็บอยู่ที่ Service และ Product Request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823049F-373A-45A0-9B68-4286B502C3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085850"/>
            <a:ext cx="11049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112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Feedback 60 แถว; Rating KPI ใช้ 59 แถวหลังตัดคะแนน 6 ที่ไม่ถูกต้อง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6CA3ACD-7B87-4D7B-A23A-6EE3A0F518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438275"/>
            <a:ext cx="11125200" cy="0"/>
          </a:xfrm>
          <a:prstGeom xmlns:a="http://schemas.openxmlformats.org/drawingml/2006/main" prst="line">
            <a:avLst/>
          </a:prstGeom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B708150-3729-4E13-A3D2-D756BB86C8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676400"/>
            <a:ext cx="2571750" cy="1276350"/>
          </a:xfrm>
          <a:prstGeom xmlns:a="http://schemas.openxmlformats.org/drawingml/2006/main" prst="roundRect">
            <a:avLst>
              <a:gd name="adj" fmla="val 895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FB0FD29-D35A-4323-A693-637CBD6B1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809750"/>
            <a:ext cx="22288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Average Rating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490B922-4A96-427A-8C07-17C19210B8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057400"/>
            <a:ext cx="22288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1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2.95 / 5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31FE280-F716-448B-A92C-7D09F1F473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590800"/>
            <a:ext cx="22288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FFE2BB2-2B31-4BD2-8E5F-2DC144424B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600325"/>
            <a:ext cx="20764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เป้า ≥ 4.00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B6320AF-64FE-40C2-8D3E-32FC6B3A06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95650" y="1676400"/>
            <a:ext cx="2571750" cy="1276350"/>
          </a:xfrm>
          <a:prstGeom xmlns:a="http://schemas.openxmlformats.org/drawingml/2006/main" prst="roundRect">
            <a:avLst>
              <a:gd name="adj" fmla="val 895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A54A87B-A606-44AF-8929-16108CD313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67100" y="1809750"/>
            <a:ext cx="22288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Negative Rate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139E68D-95F3-4F12-86EE-30343DC73B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67100" y="2057400"/>
            <a:ext cx="22288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1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42.4%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E435C3B-4059-4263-8518-1A2B7E845E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67100" y="2590800"/>
            <a:ext cx="22288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B8272A1-4BCF-4F5D-AA79-A51E403046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3300" y="2600325"/>
            <a:ext cx="20764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เพดาน ≤ 25%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8DD0336-0F8D-4FA4-B0D4-EB3C790AC0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1676400"/>
            <a:ext cx="2571750" cy="1276350"/>
          </a:xfrm>
          <a:prstGeom xmlns:a="http://schemas.openxmlformats.org/drawingml/2006/main" prst="roundRect">
            <a:avLst>
              <a:gd name="adj" fmla="val 895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37D1075-07E4-4301-921E-3F2596F08F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1809750"/>
            <a:ext cx="22288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Avg Response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E36A802-FB51-4C95-B1C5-9D4B7D3A5C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2057400"/>
            <a:ext cx="22288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1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18.4 ชม.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2F98C38-1345-4C60-8155-2D79F8BA0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2590800"/>
            <a:ext cx="22288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BE8A71A-0583-4B68-B1CC-672F307D46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600325"/>
            <a:ext cx="20764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เป้า ≤ 16 ชม.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780475F-4DC4-4F3B-B4F1-B1153FABD8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20150" y="1676400"/>
            <a:ext cx="2838450" cy="1276350"/>
          </a:xfrm>
          <a:prstGeom xmlns:a="http://schemas.openxmlformats.org/drawingml/2006/main" prst="roundRect">
            <a:avLst>
              <a:gd name="adj" fmla="val 895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BD90768-AE5A-4FFD-8969-5F25C3357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91600" y="1809750"/>
            <a:ext cx="2495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Resolution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7EC56A2F-3664-4524-AE2C-4EB5A05070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91600" y="2057400"/>
            <a:ext cx="24955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1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80.0%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629A49D-6427-4517-A3F7-664103DD0C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91600" y="2590800"/>
            <a:ext cx="249555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9FDA9DA-DB4C-41C6-A140-A0A3D22658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67800" y="2600325"/>
            <a:ext cx="23431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เป้า ≥ 85%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8B6C749B-DFAC-4167-AAD5-D21C467028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3200400"/>
            <a:ext cx="6858000" cy="2705100"/>
          </a:xfrm>
          <a:prstGeom xmlns:a="http://schemas.openxmlformats.org/drawingml/2006/main" prst="roundRect">
            <a:avLst>
              <a:gd name="adj" fmla="val 422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52594D5B-7047-4D97-BDFC-BB41159BCC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371850"/>
            <a:ext cx="2476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12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หมวดเสี่ยงสูงสุด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0250EF6E-4A7D-4698-9A72-3A061654E2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829050"/>
            <a:ext cx="1666875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67848053-915B-4486-9295-F1A1A43760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838575"/>
            <a:ext cx="1514475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Customer Service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E316640B-6D0A-4309-AA27-9318E3B61A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28900" y="3829050"/>
            <a:ext cx="1333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Negative 66.7%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56DF68C0-30B5-45C3-8FAF-E5C03C9004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29050"/>
            <a:ext cx="1428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Response 24.3 ชม.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FEFF2687-40E2-4134-B4AC-3E6E4BE3A0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3829050"/>
            <a:ext cx="1524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Resolution 66.7%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C047602A-4BAF-4455-AAAD-AFCBAAC31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419600"/>
            <a:ext cx="1666875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BE46ADA9-48DD-493C-965F-F01D81184A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429125"/>
            <a:ext cx="1514475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Product Request</a:t>
            </a:r>
          </a:p>
        </p:txBody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94079EAF-13F7-4DB0-885E-0C4B8D8BFB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28900" y="4419600"/>
            <a:ext cx="1333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Negative 66.7%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EBFF8CBA-E5A0-480B-B55E-C352BE10BE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419600"/>
            <a:ext cx="1428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Response 24.3 ชม.</a:t>
            </a:r>
          </a:p>
        </p:txBody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E9D7A304-BCA0-4429-9BF9-5DBCE51F5F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4419600"/>
            <a:ext cx="1524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Resolution 77.8%</a:t>
            </a:r>
          </a:p>
        </p:txBody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A2D5D565-D568-4733-B23E-3F02EF67D9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010150"/>
            <a:ext cx="1666875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F62B929A-927C-47FA-9256-07BA09D047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019675"/>
            <a:ext cx="1514475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Packaging</a:t>
            </a:r>
          </a:p>
        </p:txBody>
      </p:sp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B555B956-EFAF-4CB3-9627-7D672FD4FA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28900" y="5010150"/>
            <a:ext cx="1333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Negative 44.4%</a:t>
            </a:r>
          </a:p>
        </p:txBody>
      </p:sp>
      <p:sp>
        <p:nvSpPr>
          <p:cNvPr id="40" name="">
            <a:extLst xmlns:a="http://schemas.openxmlformats.org/drawingml/2006/main">
              <a:ext uri="{FF2B5EF4-FFF2-40B4-BE49-F238E27FC236}">
                <a16:creationId xmlns:a16="http://schemas.microsoft.com/office/drawing/2014/main" id="{4426D326-C210-4D5E-94C8-0AEECFB84D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5010150"/>
            <a:ext cx="1428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Response 16.7 ชม.</a:t>
            </a:r>
          </a:p>
        </p:txBody>
      </p:sp>
      <p:sp>
        <p:nvSpPr>
          <p:cNvPr id="41" name="">
            <a:extLst xmlns:a="http://schemas.openxmlformats.org/drawingml/2006/main">
              <a:ext uri="{FF2B5EF4-FFF2-40B4-BE49-F238E27FC236}">
                <a16:creationId xmlns:a16="http://schemas.microsoft.com/office/drawing/2014/main" id="{A5C764F8-0EFC-434A-9A35-1EB2A72DB6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5010150"/>
            <a:ext cx="1524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Resolution 66.7%</a:t>
            </a:r>
          </a:p>
        </p:txBody>
      </p:sp>
      <p:sp>
        <p:nvSpPr>
          <p:cNvPr id="42" name="">
            <a:extLst xmlns:a="http://schemas.openxmlformats.org/drawingml/2006/main">
              <a:ext uri="{FF2B5EF4-FFF2-40B4-BE49-F238E27FC236}">
                <a16:creationId xmlns:a16="http://schemas.microsoft.com/office/drawing/2014/main" id="{F3047FA6-DFA9-4698-990F-C33ECFBBC3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39050" y="3200400"/>
            <a:ext cx="4019550" cy="2705100"/>
          </a:xfrm>
          <a:prstGeom xmlns:a="http://schemas.openxmlformats.org/drawingml/2006/main" prst="roundRect">
            <a:avLst>
              <a:gd name="adj" fmla="val 4225"/>
            </a:avLst>
          </a:prstGeom>
          <a:solidFill xmlns:a="http://schemas.openxmlformats.org/drawingml/2006/main">
            <a:srgbClr val="EAF2F8"/>
          </a:solidFill>
          <a:ln xmlns:a="http://schemas.openxmlformats.org/drawingml/2006/main" w="9525">
            <a:solidFill>
              <a:srgbClr val="EAF2F8"/>
            </a:solidFill>
            <a:prstDash val="solid"/>
          </a:ln>
        </p:spPr>
      </p:sp>
      <p:sp>
        <p:nvSpPr>
          <p:cNvPr id="43" name="">
            <a:extLst xmlns:a="http://schemas.openxmlformats.org/drawingml/2006/main">
              <a:ext uri="{FF2B5EF4-FFF2-40B4-BE49-F238E27FC236}">
                <a16:creationId xmlns:a16="http://schemas.microsoft.com/office/drawing/2014/main" id="{568B28E0-79C6-4E19-93BC-ECCB515AD4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3409950"/>
            <a:ext cx="34861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2F6B8A"/>
                </a:solidFill>
                <a:latin typeface="Sarabun"/>
                <a:ea typeface="Sarabun"/>
                <a:cs typeface="Sarabun"/>
              </a:defRPr>
            </a:pPr>
            <a:r>
              <a:rPr sz="1275" b="1">
                <a:solidFill>
                  <a:srgbClr val="2F6B8A"/>
                </a:solidFill>
                <a:latin typeface="Sarabun"/>
                <a:ea typeface="Sarabun"/>
                <a:cs typeface="Sarabun"/>
              </a:rPr>
              <a:t>[INFERENCE] SLA recovery</a:t>
            </a:r>
          </a:p>
        </p:txBody>
      </p:sp>
      <p:sp>
        <p:nvSpPr>
          <p:cNvPr id="44" name="">
            <a:extLst xmlns:a="http://schemas.openxmlformats.org/drawingml/2006/main">
              <a:ext uri="{FF2B5EF4-FFF2-40B4-BE49-F238E27FC236}">
                <a16:creationId xmlns:a16="http://schemas.microsoft.com/office/drawing/2014/main" id="{FCD281AF-63FC-4865-B114-12C0CCC646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3886200"/>
            <a:ext cx="314325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1650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0–4 ชม.  Triage</a:t>
            </a:r>
          </a:p>
          <a:p xmlns:a="http://schemas.openxmlformats.org/drawingml/2006/main">
            <a:pPr algn="l">
              <a:defRPr sz="1650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1650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12 ชม.   Alert</a:t>
            </a:r>
          </a:p>
          <a:p xmlns:a="http://schemas.openxmlformats.org/drawingml/2006/main">
            <a:pPr algn="l">
              <a:defRPr sz="1650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1650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ก่อน 16 ชม. Escalation</a:t>
            </a:r>
          </a:p>
        </p:txBody>
      </p:sp>
      <p:sp>
        <p:nvSpPr>
          <p:cNvPr id="45" name="">
            <a:extLst xmlns:a="http://schemas.openxmlformats.org/drawingml/2006/main">
              <a:ext uri="{FF2B5EF4-FFF2-40B4-BE49-F238E27FC236}">
                <a16:creationId xmlns:a16="http://schemas.microsoft.com/office/drawing/2014/main" id="{7EF7FC02-1F9E-4ADA-8E94-BD8168251C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5143500"/>
            <a:ext cx="33528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1050" b="0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เริ่มที่ Customer Service และ Product Request ก่อน แล้วติดตามทั้ง Average และ Median</a:t>
            </a:r>
          </a:p>
        </p:txBody>
      </p:sp>
      <p:sp>
        <p:nvSpPr>
          <p:cNvPr id="46" name="">
            <a:extLst xmlns:a="http://schemas.openxmlformats.org/drawingml/2006/main">
              <a:ext uri="{FF2B5EF4-FFF2-40B4-BE49-F238E27FC236}">
                <a16:creationId xmlns:a16="http://schemas.microsoft.com/office/drawing/2014/main" id="{11E889B1-3BCF-4ABE-B28E-7F0D77D5D3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6534150"/>
            <a:ext cx="3810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750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Morning Bake | H1 2026</a:t>
            </a:r>
          </a:p>
        </p:txBody>
      </p:sp>
      <p:sp>
        <p:nvSpPr>
          <p:cNvPr id="47" name="">
            <a:extLst xmlns:a="http://schemas.openxmlformats.org/drawingml/2006/main">
              <a:ext uri="{FF2B5EF4-FFF2-40B4-BE49-F238E27FC236}">
                <a16:creationId xmlns:a16="http://schemas.microsoft.com/office/drawing/2014/main" id="{DD69C6E0-4DC2-4646-9546-F6FB42622D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6534150"/>
            <a:ext cx="60388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750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[DATA] ข้อมูล  |  [INFERENCE] อนุมาน  |  [HUMAN REVIEW] ตรวจสอบ</a:t>
            </a:r>
          </a:p>
        </p:txBody>
      </p:sp>
    </p:spTree>
    <p:extLst>
      <p:ext uri="{BB962C8B-B14F-4D97-AF65-F5344CB8AC3E}">
        <p14:creationId xmlns:p14="http://schemas.microsoft.com/office/powerpoint/2010/main" val="156982280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5F7F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32D242BA-F934-4995-9661-03BB03B064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266700"/>
            <a:ext cx="4191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98F8C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198F8C"/>
                </a:solidFill>
                <a:latin typeface="Sarabun"/>
                <a:ea typeface="Sarabun"/>
                <a:cs typeface="Sarabun"/>
              </a:rPr>
              <a:t>06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9FC84B6-7C82-4F3F-95E8-E7BF0993C3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590550"/>
            <a:ext cx="11049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400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2400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ข้อเสนอ 30–60–90 วัน และเงื่อนไขก่อนอนุมัติ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E6E73A6-3951-422C-BADF-A3F9B52A12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085850"/>
            <a:ext cx="11049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112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แยกสิ่งที่ทำได้ทันที ออกจากสิ่งที่ต้องทดสอบและต้องให้เจ้าของข้อมูลยืนยัน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E171BC9-135D-4CE7-8B4F-C0651372A5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438275"/>
            <a:ext cx="11125200" cy="0"/>
          </a:xfrm>
          <a:prstGeom xmlns:a="http://schemas.openxmlformats.org/drawingml/2006/main" prst="line">
            <a:avLst/>
          </a:prstGeom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0001B39-EC5A-4983-BB52-FC0EF4EBE7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657350"/>
            <a:ext cx="11125200" cy="742950"/>
          </a:xfrm>
          <a:prstGeom xmlns:a="http://schemas.openxmlformats.org/drawingml/2006/main" prst="roundRect">
            <a:avLst>
              <a:gd name="adj" fmla="val 1538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DEE5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20E6410-7C66-467C-991F-17ECF7E5DB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895475"/>
            <a:ext cx="106680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EAF6EF"/>
          </a:solidFill>
          <a:ln xmlns:a="http://schemas.openxmlformats.org/drawingml/2006/main" w="9525">
            <a:solidFill>
              <a:srgbClr val="EAF6E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710FD88-8F59-484D-AB36-F716D73E2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905000"/>
            <a:ext cx="9144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2E7D32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2E7D32"/>
                </a:solidFill>
                <a:latin typeface="Sarabun"/>
                <a:ea typeface="Sarabun"/>
                <a:cs typeface="Sarabun"/>
              </a:rPr>
              <a:t>0–30 วัน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DCDC35A-3FA6-4F62-AA0B-C3247604A7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62150" y="1771650"/>
            <a:ext cx="5429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1125" b="1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[DATA] ปิด 5 data gaps; แก้ duplicate/invalid IDs; สร้าง campaign-order mapping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FEE8F6B-F989-4FB7-8EE2-E72FCB561E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39050" y="1771650"/>
            <a:ext cx="1809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Data + Finance + Marketing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74455C5-7AE4-43E2-A940-447910B47B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1771650"/>
            <a:ext cx="19431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Checks PASS; attribution ≥90%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79D8921-F1E6-4A6F-B325-E5F8E219DF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2552700"/>
            <a:ext cx="11125200" cy="742950"/>
          </a:xfrm>
          <a:prstGeom xmlns:a="http://schemas.openxmlformats.org/drawingml/2006/main" prst="roundRect">
            <a:avLst>
              <a:gd name="adj" fmla="val 15385"/>
            </a:avLst>
          </a:prstGeom>
          <a:solidFill xmlns:a="http://schemas.openxmlformats.org/drawingml/2006/main">
            <a:srgbClr val="EAF2F8"/>
          </a:solidFill>
          <a:ln xmlns:a="http://schemas.openxmlformats.org/drawingml/2006/main" w="9525">
            <a:solidFill>
              <a:srgbClr val="EAF2F8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5B4610A-094E-4B7E-9A42-5355F11536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790825"/>
            <a:ext cx="106680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FF5DB"/>
          </a:solidFill>
          <a:ln xmlns:a="http://schemas.openxmlformats.org/drawingml/2006/main" w="9525">
            <a:solidFill>
              <a:srgbClr val="FFF5DB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148EF97-3233-4C52-A0CF-2B426EF02A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800350"/>
            <a:ext cx="9144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7791F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7791F"/>
                </a:solidFill>
                <a:latin typeface="Sarabun"/>
                <a:ea typeface="Sarabun"/>
                <a:cs typeface="Sarabun"/>
              </a:rPr>
              <a:t>31–60 วัน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7789DE5-DD24-459E-91F9-F48F8AF72C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62150" y="2667000"/>
            <a:ext cx="5429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1125" b="1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[INFERENCE] ทดลองโยกงบยืดหยุ่น 10–15% ไป LINE OA/Google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2D98532-4D89-45CE-BA64-4DA557A863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39050" y="2667000"/>
            <a:ext cx="1809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Marketing + Finance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693B6BA-F75F-49A5-817E-8071EAE6F8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2667000"/>
            <a:ext cx="19431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Incremental ROAS; CAC ≤650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E9BA66A-A592-4153-B7B2-721C7E648E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3448050"/>
            <a:ext cx="11125200" cy="742950"/>
          </a:xfrm>
          <a:prstGeom xmlns:a="http://schemas.openxmlformats.org/drawingml/2006/main" prst="roundRect">
            <a:avLst>
              <a:gd name="adj" fmla="val 15385"/>
            </a:avLst>
          </a:prstGeom>
          <a:solidFill xmlns:a="http://schemas.openxmlformats.org/drawingml/2006/main">
            <a:srgbClr val="EAF2F8"/>
          </a:solidFill>
          <a:ln xmlns:a="http://schemas.openxmlformats.org/drawingml/2006/main" w="9525">
            <a:solidFill>
              <a:srgbClr val="EAF2F8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062C602-3CFF-4B8A-AFD4-AD4853FC0F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686175"/>
            <a:ext cx="106680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FF5DB"/>
          </a:solidFill>
          <a:ln xmlns:a="http://schemas.openxmlformats.org/drawingml/2006/main" w="9525">
            <a:solidFill>
              <a:srgbClr val="FFF5DB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163F731-A145-45EA-B4CA-65D718D05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695700"/>
            <a:ext cx="9144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7791F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7791F"/>
                </a:solidFill>
                <a:latin typeface="Sarabun"/>
                <a:ea typeface="Sarabun"/>
                <a:cs typeface="Sarabun"/>
              </a:rPr>
              <a:t>31–60 วัน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1D4A877-9DFE-4179-A25D-449B2258ED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62150" y="3562350"/>
            <a:ext cx="5429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1125" b="1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[INFERENCE] เปิด SLA alert และ queue รายหมวด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BB39209-A803-4096-B4D4-B97D7A57F6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39050" y="3562350"/>
            <a:ext cx="1809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CX + Operations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60F6A52-F56A-4CEF-B6F0-B6F61C99BE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3562350"/>
            <a:ext cx="19431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Response ≤16 ชม.; Resolution ≥85%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A40DA775-94E6-4FE7-B167-A878B6C2F0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4343400"/>
            <a:ext cx="11125200" cy="742950"/>
          </a:xfrm>
          <a:prstGeom xmlns:a="http://schemas.openxmlformats.org/drawingml/2006/main" prst="roundRect">
            <a:avLst>
              <a:gd name="adj" fmla="val 15385"/>
            </a:avLst>
          </a:prstGeom>
          <a:solidFill xmlns:a="http://schemas.openxmlformats.org/drawingml/2006/main">
            <a:srgbClr val="EAF2F8"/>
          </a:solidFill>
          <a:ln xmlns:a="http://schemas.openxmlformats.org/drawingml/2006/main" w="9525">
            <a:solidFill>
              <a:srgbClr val="EAF2F8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A7D86A04-671C-408A-BE13-CEB7CA58DF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81525"/>
            <a:ext cx="1066800" cy="2667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FFF5DB"/>
          </a:solidFill>
          <a:ln xmlns:a="http://schemas.openxmlformats.org/drawingml/2006/main" w="9525">
            <a:solidFill>
              <a:srgbClr val="FFF5DB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3ED98CDE-B3AE-4E0C-A160-4A1B08E6B6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591050"/>
            <a:ext cx="9144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900" b="1">
                <a:solidFill>
                  <a:srgbClr val="B7791F"/>
                </a:solidFill>
                <a:latin typeface="Sarabun"/>
                <a:ea typeface="Sarabun"/>
                <a:cs typeface="Sarabun"/>
              </a:defRPr>
            </a:pPr>
            <a:r>
              <a:rPr sz="900" b="1">
                <a:solidFill>
                  <a:srgbClr val="B7791F"/>
                </a:solidFill>
                <a:latin typeface="Sarabun"/>
                <a:ea typeface="Sarabun"/>
                <a:cs typeface="Sarabun"/>
              </a:rPr>
              <a:t>61–90 วัน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A34642BF-C737-4D84-B1CF-6DEEA31D96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62150" y="4457700"/>
            <a:ext cx="5429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1125" b="1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[INFERENCE] รีวิว product/channel mix และ refund root cause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2BD0CC4A-C603-4C3F-AFFC-4FC7D1F7D5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39050" y="4457700"/>
            <a:ext cx="1809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975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Commercial + Operations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9158D0CF-B2C6-489F-B2BD-825DE03949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4457700"/>
            <a:ext cx="19431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7324D"/>
                </a:solidFill>
                <a:latin typeface="Sarabun"/>
                <a:ea typeface="Sarabun"/>
                <a:cs typeface="Sarabun"/>
              </a:defRPr>
            </a:pPr>
            <a:r>
              <a:rPr sz="975" b="1">
                <a:solidFill>
                  <a:srgbClr val="17324D"/>
                </a:solidFill>
                <a:latin typeface="Sarabun"/>
                <a:ea typeface="Sarabun"/>
                <a:cs typeface="Sarabun"/>
              </a:rPr>
              <a:t>Revenue ฟื้น; Cancel/Refund ≤10%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A2024C58-C8E9-4471-B9D3-B2EC8C01C0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5391150"/>
            <a:ext cx="11125200" cy="838200"/>
          </a:xfrm>
          <a:prstGeom xmlns:a="http://schemas.openxmlformats.org/drawingml/2006/main" prst="roundRect">
            <a:avLst>
              <a:gd name="adj" fmla="val 13636"/>
            </a:avLst>
          </a:prstGeom>
          <a:solidFill xmlns:a="http://schemas.openxmlformats.org/drawingml/2006/main">
            <a:srgbClr val="FCEBEC"/>
          </a:solidFill>
          <a:ln xmlns:a="http://schemas.openxmlformats.org/drawingml/2006/main" w="9525">
            <a:solidFill>
              <a:srgbClr val="FCEBEC"/>
            </a:solidFill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27C288C3-AD18-45D0-80AA-F137C089C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5524500"/>
            <a:ext cx="238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1125" b="1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[HUMAN REVIEW] ก่อนใช้จริง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AB0016C7-8DA2-46BC-8642-2FB5DB641E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76600" y="5486400"/>
            <a:ext cx="81153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17212B"/>
                </a:solidFill>
                <a:latin typeface="Sarabun"/>
                <a:ea typeface="Sarabun"/>
                <a:cs typeface="Sarabun"/>
              </a:defRPr>
            </a:pPr>
            <a:r>
              <a:rPr sz="1050" b="1">
                <a:solidFill>
                  <a:srgbClr val="17212B"/>
                </a:solidFill>
                <a:latin typeface="Sarabun"/>
                <a:ea typeface="Sarabun"/>
                <a:cs typeface="Sarabun"/>
              </a:rPr>
              <a:t>ยืนยัน June TikTok row • Budget/YoY/COGS &amp; Margin • Attribution key • Feedback denominator • Source record corrections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701AA602-1B3C-4B7E-B1AF-1987A38F41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76600" y="5886450"/>
            <a:ext cx="81153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B3261E"/>
                </a:solidFill>
                <a:latin typeface="Sarabun"/>
                <a:ea typeface="Sarabun"/>
                <a:cs typeface="Sarabun"/>
              </a:defRPr>
            </a:pPr>
            <a:r>
              <a:rPr sz="900" b="0">
                <a:solidFill>
                  <a:srgbClr val="B3261E"/>
                </a:solidFill>
                <a:latin typeface="Sarabun"/>
                <a:ea typeface="Sarabun"/>
                <a:cs typeface="Sarabun"/>
              </a:rPr>
              <a:t>ผลกระทบ: ยังประเมินกำไร, true ROI, YoY และความพึงพอใจของประชากรลูกค้าทั้งหมดไม่ได้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F098EF41-C897-43A5-8FF7-A1AA4551A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6534150"/>
            <a:ext cx="3810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750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Morning Bake | H1 2026</a:t>
            </a:r>
          </a:p>
        </p:txBody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906E1E4A-AFDC-44F0-8442-E10D9E0857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6534150"/>
            <a:ext cx="60388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6B76"/>
                </a:solidFill>
                <a:latin typeface="Sarabun"/>
                <a:ea typeface="Sarabun"/>
                <a:cs typeface="Sarabun"/>
              </a:defRPr>
            </a:pPr>
            <a:r>
              <a:rPr sz="750" b="0">
                <a:solidFill>
                  <a:srgbClr val="5F6B76"/>
                </a:solidFill>
                <a:latin typeface="Sarabun"/>
                <a:ea typeface="Sarabun"/>
                <a:cs typeface="Sarabun"/>
              </a:rPr>
              <a:t>[DATA] ข้อมูล  |  [INFERENCE] อนุมาน  |  [HUMAN REVIEW] ตรวจสอบ</a:t>
            </a:r>
          </a:p>
        </p:txBody>
      </p:sp>
    </p:spTree>
    <p:extLst>
      <p:ext uri="{BB962C8B-B14F-4D97-AF65-F5344CB8AC3E}">
        <p14:creationId xmlns:p14="http://schemas.microsoft.com/office/powerpoint/2010/main" val="187130555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2026-09-01T09:04:12.9770000Z</dcterms:created>
  <dcterms:modified xsi:type="dcterms:W3CDTF">2026-09-01T09:04:12.9770000Z</dcterms:modified>
</coreProperties>
</file>