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slide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slide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slide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slide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slide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slide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slide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slide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slide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slide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F1C33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640000" y="1050000"/>
            <a:ext cx="7599900" cy="9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FFFFFF"/>
                </a:solidFill>
              </a:rPr>
              <a:t>Half Year Business Review</a:t>
            </a:r>
            <a:endParaRPr b="1" sz="3000">
              <a:solidFill>
                <a:srgbClr val="FFFFFF"/>
              </a:solidFill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640000" y="2050000"/>
            <a:ext cx="7599900" cy="5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D1E0F0"/>
                </a:solidFill>
              </a:rPr>
              <a:t>Morning Bake | H1 2026 | มกราคม–มิถุนายน 2026</a:t>
            </a:r>
            <a:endParaRPr sz="1600">
              <a:solidFill>
                <a:srgbClr val="D1E0F0"/>
              </a:solidFill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640000" y="2900000"/>
            <a:ext cx="7599900" cy="12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FFFFFF"/>
                </a:solidFill>
              </a:rPr>
              <a:t>ยอดขายต่ำกว่าเป้าเล็กน้อย</a:t>
            </a:r>
            <a:endParaRPr b="1" sz="23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FFFFFF"/>
                </a:solidFill>
              </a:rPr>
              <a:t>แต่ Customer/Operations คือความเสี่ยงหลักของ H2</a:t>
            </a:r>
            <a:endParaRPr b="1" sz="2300">
              <a:solidFill>
                <a:srgbClr val="FFFFFF"/>
              </a:solidFill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640000" y="4550000"/>
            <a:ext cx="7599900" cy="3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ADC2D6"/>
                </a:solidFill>
              </a:rPr>
              <a:t>Business Performance Review | Data-backed • Inference • Human Validation</a:t>
            </a:r>
            <a:endParaRPr sz="1100">
              <a:solidFill>
                <a:srgbClr val="ADC2D6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/>
          <p:nvPr/>
        </p:nvSpPr>
        <p:spPr>
          <a:xfrm>
            <a:off x="0" y="0"/>
            <a:ext cx="9144000" cy="639900"/>
          </a:xfrm>
          <a:prstGeom prst="rect">
            <a:avLst/>
          </a:prstGeom>
          <a:solidFill>
            <a:srgbClr val="1F4F7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4"/>
          <p:cNvSpPr txBox="1"/>
          <p:nvPr/>
        </p:nvSpPr>
        <p:spPr>
          <a:xfrm>
            <a:off x="420000" y="90000"/>
            <a:ext cx="8199900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FFFFFF"/>
                </a:solidFill>
              </a:rPr>
              <a:t>Executive Scorecard — จุดอ่อนอยู่ที่ Customer &amp; Operations</a:t>
            </a:r>
            <a:endParaRPr b="1" sz="2000">
              <a:solidFill>
                <a:srgbClr val="FFFFFF"/>
              </a:solidFill>
            </a:endParaRPr>
          </a:p>
        </p:txBody>
      </p:sp>
      <p:sp>
        <p:nvSpPr>
          <p:cNvPr id="64" name="Google Shape;64;p14"/>
          <p:cNvSpPr/>
          <p:nvPr/>
        </p:nvSpPr>
        <p:spPr>
          <a:xfrm>
            <a:off x="500000" y="950000"/>
            <a:ext cx="2450100" cy="1299900"/>
          </a:xfrm>
          <a:prstGeom prst="roundRect">
            <a:avLst>
              <a:gd fmla="val 16667" name="adj"/>
            </a:avLst>
          </a:prstGeom>
          <a:solidFill>
            <a:srgbClr val="FCE8E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F2633"/>
                </a:solidFill>
              </a:rPr>
              <a:t>รายได้ H1</a:t>
            </a:r>
            <a:endParaRPr b="1" sz="1500"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F2633"/>
                </a:solidFill>
              </a:rPr>
              <a:t>48,342 บาท</a:t>
            </a:r>
            <a:endParaRPr b="1" sz="1500"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F2633"/>
                </a:solidFill>
              </a:rPr>
              <a:t>เป้า ≥ 50,000 | MISS</a:t>
            </a:r>
            <a:endParaRPr b="1" sz="1500">
              <a:solidFill>
                <a:srgbClr val="1F2633"/>
              </a:solidFill>
            </a:endParaRPr>
          </a:p>
        </p:txBody>
      </p:sp>
      <p:sp>
        <p:nvSpPr>
          <p:cNvPr id="65" name="Google Shape;65;p14"/>
          <p:cNvSpPr/>
          <p:nvPr/>
        </p:nvSpPr>
        <p:spPr>
          <a:xfrm>
            <a:off x="3350000" y="950000"/>
            <a:ext cx="2450100" cy="1299900"/>
          </a:xfrm>
          <a:prstGeom prst="roundRect">
            <a:avLst>
              <a:gd fmla="val 16667" name="adj"/>
            </a:avLst>
          </a:prstGeom>
          <a:solidFill>
            <a:srgbClr val="E5F5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F2633"/>
                </a:solidFill>
              </a:rPr>
              <a:t>AOV</a:t>
            </a:r>
            <a:endParaRPr b="1" sz="1500"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F2633"/>
                </a:solidFill>
              </a:rPr>
              <a:t>594.15 บาท</a:t>
            </a:r>
            <a:endParaRPr b="1" sz="1500"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F2633"/>
                </a:solidFill>
              </a:rPr>
              <a:t>เป้า ≥ 550 | PASS</a:t>
            </a:r>
            <a:endParaRPr b="1" sz="1500">
              <a:solidFill>
                <a:srgbClr val="1F2633"/>
              </a:solidFill>
            </a:endParaRPr>
          </a:p>
        </p:txBody>
      </p:sp>
      <p:sp>
        <p:nvSpPr>
          <p:cNvPr id="66" name="Google Shape;66;p14"/>
          <p:cNvSpPr/>
          <p:nvPr/>
        </p:nvSpPr>
        <p:spPr>
          <a:xfrm>
            <a:off x="6200000" y="950000"/>
            <a:ext cx="2450100" cy="12999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F2633"/>
                </a:solidFill>
              </a:rPr>
              <a:t>ROAS</a:t>
            </a:r>
            <a:endParaRPr b="1" sz="1500"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F2633"/>
                </a:solidFill>
              </a:rPr>
              <a:t>1.00x</a:t>
            </a:r>
            <a:endParaRPr b="1" sz="1500"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F2633"/>
                </a:solidFill>
              </a:rPr>
              <a:t>เป้า ≥ 1.05 | MISS / PROV.</a:t>
            </a:r>
            <a:endParaRPr b="1" sz="1500">
              <a:solidFill>
                <a:srgbClr val="1F2633"/>
              </a:solidFill>
            </a:endParaRPr>
          </a:p>
        </p:txBody>
      </p:sp>
      <p:sp>
        <p:nvSpPr>
          <p:cNvPr id="67" name="Google Shape;67;p14"/>
          <p:cNvSpPr/>
          <p:nvPr/>
        </p:nvSpPr>
        <p:spPr>
          <a:xfrm>
            <a:off x="500000" y="2550000"/>
            <a:ext cx="2450100" cy="1299900"/>
          </a:xfrm>
          <a:prstGeom prst="roundRect">
            <a:avLst>
              <a:gd fmla="val 16667" name="adj"/>
            </a:avLst>
          </a:prstGeom>
          <a:solidFill>
            <a:srgbClr val="FCE8E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F2633"/>
                </a:solidFill>
              </a:rPr>
              <a:t>Average Rating</a:t>
            </a:r>
            <a:endParaRPr b="1" sz="1500"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F2633"/>
                </a:solidFill>
              </a:rPr>
              <a:t>2.95 / 5</a:t>
            </a:r>
            <a:endParaRPr b="1" sz="1500"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F2633"/>
                </a:solidFill>
              </a:rPr>
              <a:t>เป้า ≥ 4.0 | MISS</a:t>
            </a:r>
            <a:endParaRPr b="1" sz="1500">
              <a:solidFill>
                <a:srgbClr val="1F2633"/>
              </a:solidFill>
            </a:endParaRPr>
          </a:p>
        </p:txBody>
      </p:sp>
      <p:sp>
        <p:nvSpPr>
          <p:cNvPr id="68" name="Google Shape;68;p14"/>
          <p:cNvSpPr/>
          <p:nvPr/>
        </p:nvSpPr>
        <p:spPr>
          <a:xfrm>
            <a:off x="3350000" y="2550000"/>
            <a:ext cx="2450100" cy="1299900"/>
          </a:xfrm>
          <a:prstGeom prst="roundRect">
            <a:avLst>
              <a:gd fmla="val 16667" name="adj"/>
            </a:avLst>
          </a:prstGeom>
          <a:solidFill>
            <a:srgbClr val="FCE8E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F2633"/>
                </a:solidFill>
              </a:rPr>
              <a:t>First Response</a:t>
            </a:r>
            <a:endParaRPr b="1" sz="1500"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F2633"/>
                </a:solidFill>
              </a:rPr>
              <a:t>18.35 ชั่วโมง</a:t>
            </a:r>
            <a:endParaRPr b="1" sz="1500"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F2633"/>
                </a:solidFill>
              </a:rPr>
              <a:t>เป้า ≤ 16 | MISS</a:t>
            </a:r>
            <a:endParaRPr b="1" sz="1500">
              <a:solidFill>
                <a:srgbClr val="1F2633"/>
              </a:solidFill>
            </a:endParaRPr>
          </a:p>
        </p:txBody>
      </p:sp>
      <p:sp>
        <p:nvSpPr>
          <p:cNvPr id="69" name="Google Shape;69;p14"/>
          <p:cNvSpPr/>
          <p:nvPr/>
        </p:nvSpPr>
        <p:spPr>
          <a:xfrm>
            <a:off x="6200000" y="2550000"/>
            <a:ext cx="2450100" cy="1299900"/>
          </a:xfrm>
          <a:prstGeom prst="roundRect">
            <a:avLst>
              <a:gd fmla="val 16667" name="adj"/>
            </a:avLst>
          </a:prstGeom>
          <a:solidFill>
            <a:srgbClr val="FCE8E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F2633"/>
                </a:solidFill>
              </a:rPr>
              <a:t>Order Completion</a:t>
            </a:r>
            <a:endParaRPr b="1" sz="1500"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F2633"/>
                </a:solidFill>
              </a:rPr>
              <a:t>78.0%</a:t>
            </a:r>
            <a:endParaRPr b="1" sz="1500"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F2633"/>
                </a:solidFill>
              </a:rPr>
              <a:t>เป้า ≥ 80% | MISS</a:t>
            </a:r>
            <a:endParaRPr b="1" sz="1500">
              <a:solidFill>
                <a:srgbClr val="1F2633"/>
              </a:solidFill>
            </a:endParaRPr>
          </a:p>
        </p:txBody>
      </p:sp>
      <p:sp>
        <p:nvSpPr>
          <p:cNvPr id="70" name="Google Shape;70;p14"/>
          <p:cNvSpPr txBox="1"/>
          <p:nvPr/>
        </p:nvSpPr>
        <p:spPr>
          <a:xfrm>
            <a:off x="500000" y="4100000"/>
            <a:ext cx="8199900" cy="6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29384D"/>
                </a:solidFill>
              </a:rPr>
              <a:t>Key message: 9/12 KPI ไม่ผ่าน; KPI ที่ผ่านคือ AOV และ 2 KPI Marketing ซึ่งเป็นเพียง “ผ่านแบบเปราะบาง / Provisional”</a:t>
            </a:r>
            <a:endParaRPr b="1" sz="1500">
              <a:solidFill>
                <a:srgbClr val="29384D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/>
          <p:nvPr/>
        </p:nvSpPr>
        <p:spPr>
          <a:xfrm>
            <a:off x="0" y="0"/>
            <a:ext cx="9144000" cy="639900"/>
          </a:xfrm>
          <a:prstGeom prst="rect">
            <a:avLst/>
          </a:prstGeom>
          <a:solidFill>
            <a:srgbClr val="1F4F7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5"/>
          <p:cNvSpPr txBox="1"/>
          <p:nvPr/>
        </p:nvSpPr>
        <p:spPr>
          <a:xfrm>
            <a:off x="420000" y="90000"/>
            <a:ext cx="8199900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FFFFFF"/>
                </a:solidFill>
              </a:rPr>
              <a:t>Sales Performance — AOV ผ่านเป้า แต่รายได้ผันผวนและมี Leakage</a:t>
            </a:r>
            <a:endParaRPr b="1" sz="2000">
              <a:solidFill>
                <a:srgbClr val="FFFFFF"/>
              </a:solidFill>
            </a:endParaRPr>
          </a:p>
        </p:txBody>
      </p:sp>
      <p:pic>
        <p:nvPicPr>
          <p:cNvPr id="77" name="Google Shape;77;p15" title="ยอดขายสุทธิรายเดือน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00000" y="1462903"/>
            <a:ext cx="4700000" cy="2274194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5"/>
          <p:cNvSpPr txBox="1"/>
          <p:nvPr/>
        </p:nvSpPr>
        <p:spPr>
          <a:xfrm>
            <a:off x="500000" y="1050000"/>
            <a:ext cx="3300000" cy="3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F2633"/>
                </a:solidFill>
              </a:rPr>
              <a:t>48,342 บาท</a:t>
            </a:r>
            <a:endParaRPr sz="1500"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F2633"/>
                </a:solidFill>
              </a:rPr>
              <a:t>รายได้ H1 หลัง Cleaning</a:t>
            </a:r>
            <a:endParaRPr sz="1500"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F2633"/>
                </a:solidFill>
              </a:rPr>
              <a:t>ต่ำกว่าเป้า 50,000 บาท 3.3%</a:t>
            </a:r>
            <a:endParaRPr sz="1500"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F2633"/>
                </a:solidFill>
              </a:rPr>
              <a:t>594.15 บาท</a:t>
            </a:r>
            <a:endParaRPr sz="1500"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F2633"/>
                </a:solidFill>
              </a:rPr>
              <a:t>AOV ผ่านเป้า ≥550</a:t>
            </a:r>
            <a:endParaRPr sz="1500"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F2633"/>
                </a:solidFill>
              </a:rPr>
              <a:t>Leakage ที่ต้องแก้</a:t>
            </a:r>
            <a:endParaRPr sz="1500"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F2633"/>
                </a:solidFill>
              </a:rPr>
              <a:t>• Completion 78.0% &lt; 80%</a:t>
            </a:r>
            <a:endParaRPr sz="1500"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F2633"/>
                </a:solidFill>
              </a:rPr>
              <a:t>• Cancel+Refund 11.0% &gt; 10%</a:t>
            </a:r>
            <a:endParaRPr sz="1500"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F2633"/>
                </a:solidFill>
              </a:rPr>
              <a:t>เดือนที่รายได้หดแรง</a:t>
            </a:r>
            <a:endParaRPr sz="1500"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F2633"/>
                </a:solidFill>
              </a:rPr>
              <a:t>• มี.ค. -32.4% MoM</a:t>
            </a:r>
            <a:endParaRPr sz="1500"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F2633"/>
                </a:solidFill>
              </a:rPr>
              <a:t>• มิ.ย. -29.7% MoM</a:t>
            </a:r>
            <a:endParaRPr sz="1500">
              <a:solidFill>
                <a:srgbClr val="1F2633"/>
              </a:solidFill>
            </a:endParaRPr>
          </a:p>
        </p:txBody>
      </p:sp>
      <p:sp>
        <p:nvSpPr>
          <p:cNvPr id="79" name="Google Shape;79;p15"/>
          <p:cNvSpPr/>
          <p:nvPr/>
        </p:nvSpPr>
        <p:spPr>
          <a:xfrm>
            <a:off x="500000" y="4400000"/>
            <a:ext cx="8199900" cy="650100"/>
          </a:xfrm>
          <a:prstGeom prst="roundRect">
            <a:avLst>
              <a:gd fmla="val 16667" name="adj"/>
            </a:avLst>
          </a:prstGeom>
          <a:solidFill>
            <a:srgbClr val="F0F5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2E4761"/>
                </a:solidFill>
              </a:rPr>
              <a:t>[Data] Deduplicate 1 order + Revenue correction -820 บาท → ใช้ 48,342 บาทเป็น Single Source of Truth</a:t>
            </a:r>
            <a:endParaRPr b="1" sz="1200">
              <a:solidFill>
                <a:srgbClr val="2E476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/>
          <p:nvPr/>
        </p:nvSpPr>
        <p:spPr>
          <a:xfrm>
            <a:off x="0" y="0"/>
            <a:ext cx="9144000" cy="639900"/>
          </a:xfrm>
          <a:prstGeom prst="rect">
            <a:avLst/>
          </a:prstGeom>
          <a:solidFill>
            <a:srgbClr val="1F4F7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6"/>
          <p:cNvSpPr txBox="1"/>
          <p:nvPr/>
        </p:nvSpPr>
        <p:spPr>
          <a:xfrm>
            <a:off x="420000" y="90000"/>
            <a:ext cx="8199900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FFFFFF"/>
                </a:solidFill>
              </a:rPr>
              <a:t>Marketing — Efficiency ใกล้เส้นเป้า แต่ Attribution ยังไม่พร้อมตัดสินใจ</a:t>
            </a:r>
            <a:endParaRPr b="1" sz="2000">
              <a:solidFill>
                <a:srgbClr val="FFFFFF"/>
              </a:solidFill>
            </a:endParaRPr>
          </a:p>
        </p:txBody>
      </p:sp>
      <p:pic>
        <p:nvPicPr>
          <p:cNvPr id="86" name="Google Shape;86;p16" title="ROAS by Channel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000" y="1402419"/>
            <a:ext cx="4500000" cy="2395161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6"/>
          <p:cNvSpPr txBox="1"/>
          <p:nvPr/>
        </p:nvSpPr>
        <p:spPr>
          <a:xfrm>
            <a:off x="5450000" y="1050000"/>
            <a:ext cx="3300000" cy="30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H1 Marketing (Provisional)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Spend 172,935 บาท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Attributed Revenue 172,320 บาท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ROAS 1.00x | เป้า ≥1.05x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CAC 647.70 บาท | เป้า ≤650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Lead→Customer 6.57% | เป้า ≥6.5%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Channel signal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LINE OA 2.10x ROAS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Google Ads 1.20x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Influencer 1.08x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TikTok 0.25x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Facebook 0.83x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Instagram 0.82x</a:t>
            </a:r>
            <a:endParaRPr>
              <a:solidFill>
                <a:srgbClr val="1F2633"/>
              </a:solidFill>
            </a:endParaRPr>
          </a:p>
        </p:txBody>
      </p:sp>
      <p:sp>
        <p:nvSpPr>
          <p:cNvPr id="88" name="Google Shape;88;p16"/>
          <p:cNvSpPr/>
          <p:nvPr/>
        </p:nvSpPr>
        <p:spPr>
          <a:xfrm>
            <a:off x="500000" y="4350000"/>
            <a:ext cx="8199900" cy="6999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4D3D14"/>
                </a:solidFill>
              </a:rPr>
              <a:t>[Human validation] June TikTok Ads ขาดทั้งแถว และ Attributed Revenue 172,320 บาท &gt; Sales Revenue 48,342 บาท 3.56x — ห้ามใช้เป็น Financial ROAS จนกว่าจะ reconcile attribution</a:t>
            </a:r>
            <a:endParaRPr b="1" sz="1100">
              <a:solidFill>
                <a:srgbClr val="4D3D14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/>
          <p:nvPr/>
        </p:nvSpPr>
        <p:spPr>
          <a:xfrm>
            <a:off x="0" y="0"/>
            <a:ext cx="9144000" cy="639900"/>
          </a:xfrm>
          <a:prstGeom prst="rect">
            <a:avLst/>
          </a:prstGeom>
          <a:solidFill>
            <a:srgbClr val="1F4F7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17"/>
          <p:cNvSpPr txBox="1"/>
          <p:nvPr/>
        </p:nvSpPr>
        <p:spPr>
          <a:xfrm>
            <a:off x="420000" y="90000"/>
            <a:ext cx="8484600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FFFFFF"/>
                </a:solidFill>
              </a:rPr>
              <a:t>Customer &amp; Operations — Service Reliability ต้องแก้ก่อนเร่ง Demand</a:t>
            </a:r>
            <a:endParaRPr b="1" sz="2000">
              <a:solidFill>
                <a:srgbClr val="FFFFFF"/>
              </a:solidFill>
            </a:endParaRPr>
          </a:p>
        </p:txBody>
      </p:sp>
      <p:pic>
        <p:nvPicPr>
          <p:cNvPr id="95" name="Google Shape;95;p17" title="Customer experience trend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000" y="1511290"/>
            <a:ext cx="4500000" cy="217742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7"/>
          <p:cNvSpPr txBox="1"/>
          <p:nvPr/>
        </p:nvSpPr>
        <p:spPr>
          <a:xfrm>
            <a:off x="5450000" y="1050000"/>
            <a:ext cx="3300000" cy="30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Customer KPI — ทุกตัวพลาดเป้า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Rating 2.95/5 | เป้า ≥4.0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Negative 42.4% | เป้า ≤25%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Response 18.35 ชม. | เป้า ≤16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Resolution 80% | เป้า ≥85%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June response = 27.6 ชม.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แย่ที่สุดใน H1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Negative themes ที่พบซ้ำ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1) ส่งช้า 7 ครั้ง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2) เค้กเสียรูป/ครีมเลอะ 6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3) กล่องบุบ 6</a:t>
            </a:r>
            <a:endParaRPr>
              <a:solidFill>
                <a:srgbClr val="1F263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4) สินค้าไม่ตรงรายการ 6</a:t>
            </a:r>
            <a:endParaRPr>
              <a:solidFill>
                <a:srgbClr val="1F2633"/>
              </a:solidFill>
            </a:endParaRPr>
          </a:p>
        </p:txBody>
      </p:sp>
      <p:sp>
        <p:nvSpPr>
          <p:cNvPr id="97" name="Google Shape;97;p17"/>
          <p:cNvSpPr/>
          <p:nvPr/>
        </p:nvSpPr>
        <p:spPr>
          <a:xfrm>
            <a:off x="500000" y="4350000"/>
            <a:ext cx="8199900" cy="699900"/>
          </a:xfrm>
          <a:prstGeom prst="roundRect">
            <a:avLst>
              <a:gd fmla="val 16667" name="adj"/>
            </a:avLst>
          </a:prstGeom>
          <a:solidFill>
            <a:srgbClr val="F0F5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2E4761"/>
                </a:solidFill>
              </a:rPr>
              <a:t>[Inference] Service reliability น่าจะเป็น Growth Constraint: AOV ผ่านเป้า แต่ completion/cancel-refund/customer satisfaction พลาดพร้อมกัน</a:t>
            </a:r>
            <a:endParaRPr b="1" sz="1200">
              <a:solidFill>
                <a:srgbClr val="2E476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8"/>
          <p:cNvSpPr/>
          <p:nvPr/>
        </p:nvSpPr>
        <p:spPr>
          <a:xfrm>
            <a:off x="0" y="0"/>
            <a:ext cx="9144000" cy="639900"/>
          </a:xfrm>
          <a:prstGeom prst="rect">
            <a:avLst/>
          </a:prstGeom>
          <a:solidFill>
            <a:srgbClr val="1F4F7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18"/>
          <p:cNvSpPr txBox="1"/>
          <p:nvPr/>
        </p:nvSpPr>
        <p:spPr>
          <a:xfrm>
            <a:off x="420000" y="90000"/>
            <a:ext cx="8199900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FFFFFF"/>
                </a:solidFill>
              </a:rPr>
              <a:t>H2 Decision Agenda — Stabilize, Validate, Then Scale</a:t>
            </a:r>
            <a:endParaRPr b="1" sz="2000">
              <a:solidFill>
                <a:srgbClr val="FFFFFF"/>
              </a:solidFill>
            </a:endParaRPr>
          </a:p>
        </p:txBody>
      </p:sp>
      <p:sp>
        <p:nvSpPr>
          <p:cNvPr id="104" name="Google Shape;104;p18"/>
          <p:cNvSpPr/>
          <p:nvPr/>
        </p:nvSpPr>
        <p:spPr>
          <a:xfrm>
            <a:off x="450000" y="1000000"/>
            <a:ext cx="2499900" cy="2450100"/>
          </a:xfrm>
          <a:prstGeom prst="roundRect">
            <a:avLst>
              <a:gd fmla="val 16667" name="adj"/>
            </a:avLst>
          </a:prstGeom>
          <a:solidFill>
            <a:srgbClr val="F0F5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1 — STABILIZE</a:t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Customer &amp; Operations</a:t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• Response &lt;16 ชม.</a:t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• Resolution ≥85%</a:t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• Root cause: ส่งช้า / packaging / order accuracy</a:t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Owner: Ops + Customer Service</a:t>
            </a:r>
            <a:endParaRPr>
              <a:solidFill>
                <a:srgbClr val="1F2633"/>
              </a:solidFill>
            </a:endParaRPr>
          </a:p>
        </p:txBody>
      </p:sp>
      <p:sp>
        <p:nvSpPr>
          <p:cNvPr id="105" name="Google Shape;105;p18"/>
          <p:cNvSpPr/>
          <p:nvPr/>
        </p:nvSpPr>
        <p:spPr>
          <a:xfrm>
            <a:off x="3320000" y="1000000"/>
            <a:ext cx="2499900" cy="24501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2 — VALIDATE</a:t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Marketing Attribution</a:t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• เติม June TikTok</a:t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• Reconcile Revenue / Customers กับ Sales</a:t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• Validate CAC error + manual adjustment</a:t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Decision gate ก่อนโยกงบถาวร</a:t>
            </a:r>
            <a:endParaRPr>
              <a:solidFill>
                <a:srgbClr val="1F2633"/>
              </a:solidFill>
            </a:endParaRPr>
          </a:p>
        </p:txBody>
      </p:sp>
      <p:sp>
        <p:nvSpPr>
          <p:cNvPr id="106" name="Google Shape;106;p18"/>
          <p:cNvSpPr/>
          <p:nvPr/>
        </p:nvSpPr>
        <p:spPr>
          <a:xfrm>
            <a:off x="6190000" y="1000000"/>
            <a:ext cx="2499900" cy="2450100"/>
          </a:xfrm>
          <a:prstGeom prst="roundRect">
            <a:avLst>
              <a:gd fmla="val 16667" name="adj"/>
            </a:avLst>
          </a:prstGeom>
          <a:solidFill>
            <a:srgbClr val="E5F5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3 — SCALE</a:t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Revenue Recovery</a:t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• Protect AOV ≥550</a:t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• Completion ≥80%</a:t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• Cancel+Refund ≤10%</a:t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• Scale demand หลัง service stabilizes</a:t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F263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F2633"/>
                </a:solidFill>
              </a:rPr>
              <a:t>Focus: sustainable growth</a:t>
            </a:r>
            <a:endParaRPr>
              <a:solidFill>
                <a:srgbClr val="1F2633"/>
              </a:solidFill>
            </a:endParaRPr>
          </a:p>
        </p:txBody>
      </p:sp>
      <p:sp>
        <p:nvSpPr>
          <p:cNvPr id="107" name="Google Shape;107;p18"/>
          <p:cNvSpPr/>
          <p:nvPr/>
        </p:nvSpPr>
        <p:spPr>
          <a:xfrm>
            <a:off x="500000" y="3850000"/>
            <a:ext cx="8199900" cy="849900"/>
          </a:xfrm>
          <a:prstGeom prst="roundRect">
            <a:avLst>
              <a:gd fmla="val 16667" name="adj"/>
            </a:avLst>
          </a:prstGeom>
          <a:solidFill>
            <a:srgbClr val="0F1C3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FFFFFF"/>
                </a:solidFill>
              </a:rPr>
              <a:t>Decision Gate: แก้ Service Leakage + Validate Attribution ก่อนเร่ง Marketing Spend</a:t>
            </a:r>
            <a:endParaRPr b="1" sz="13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FFFFFF"/>
                </a:solidFill>
              </a:rPr>
              <a:t>Data-backed → ใช้ตัดสินสถานะ | Inference → ใช้ตั้งสมมติฐาน | Human validation → ต้องยืนยันก่อนลงมือจริง</a:t>
            </a:r>
            <a:endParaRPr b="1" sz="13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