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3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s/charts/chart4.xml" ContentType="application/vnd.openxmlformats-officedocument.drawingml.char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dc3d534a1824761" /><Relationship Type="http://schemas.openxmlformats.org/officeDocument/2006/relationships/extended-properties" Target="/docProps/app.xml" Id="R39aef474b9ac4d23" /><Relationship Type="http://schemas.openxmlformats.org/officeDocument/2006/relationships/officeDocument" Target="/ppt/presentation.xml" Id="R4da446e55f2042f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32e31e19d894a28"/>
  </p:sldMasterIdLst>
  <p:notesMasterIdLst>
    <p:notesMasterId xmlns:r="http://schemas.openxmlformats.org/officeDocument/2006/relationships" r:id="R25b0ed9aa6074f67"/>
  </p:notesMasterIdLst>
  <p:sldIdLst>
    <p:sldId xmlns:r="http://schemas.openxmlformats.org/officeDocument/2006/relationships" id="256" r:id="R3ef7c651198f4d54"/>
    <p:sldId xmlns:r="http://schemas.openxmlformats.org/officeDocument/2006/relationships" id="257" r:id="R3ba1e2495ea047c3"/>
    <p:sldId xmlns:r="http://schemas.openxmlformats.org/officeDocument/2006/relationships" id="258" r:id="R3b97179ec8e04ac7"/>
    <p:sldId xmlns:r="http://schemas.openxmlformats.org/officeDocument/2006/relationships" id="259" r:id="Re3d3fdd4bcfe488d"/>
    <p:sldId xmlns:r="http://schemas.openxmlformats.org/officeDocument/2006/relationships" id="260" r:id="R5272e9b273cb4efa"/>
    <p:sldId xmlns:r="http://schemas.openxmlformats.org/officeDocument/2006/relationships" id="261" r:id="R6ef09613eaa443d5"/>
    <p:sldId xmlns:r="http://schemas.openxmlformats.org/officeDocument/2006/relationships" id="262" r:id="R07b063aa25fb433b"/>
    <p:sldId xmlns:r="http://schemas.openxmlformats.org/officeDocument/2006/relationships" id="263" r:id="R050f6694d61b46a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aecd5ada63845a4" /><Relationship Type="http://schemas.openxmlformats.org/officeDocument/2006/relationships/slideMaster" Target="/ppt/slideMasters/slideMaster1.xml" Id="R132e31e19d894a28" /><Relationship Type="http://schemas.openxmlformats.org/officeDocument/2006/relationships/notesMaster" Target="/ppt/notesMasters/notesMaster1.xml" Id="R25b0ed9aa6074f67" /><Relationship Type="http://schemas.openxmlformats.org/officeDocument/2006/relationships/presProps" Target="/ppt/presProps.xml" Id="Rdb90018ce3054e5a" /><Relationship Type="http://schemas.openxmlformats.org/officeDocument/2006/relationships/tableStyles" Target="/ppt/tableStyles.xml" Id="R65c6894eff144c06" /><Relationship Type="http://schemas.openxmlformats.org/officeDocument/2006/relationships/slide" Target="/ppt/slides/slide1.xml" Id="R3ef7c651198f4d54" /><Relationship Type="http://schemas.openxmlformats.org/officeDocument/2006/relationships/slide" Target="/ppt/slides/slide2.xml" Id="R3ba1e2495ea047c3" /><Relationship Type="http://schemas.openxmlformats.org/officeDocument/2006/relationships/slide" Target="/ppt/slides/slide3.xml" Id="R3b97179ec8e04ac7" /><Relationship Type="http://schemas.openxmlformats.org/officeDocument/2006/relationships/slide" Target="/ppt/slides/slide4.xml" Id="Re3d3fdd4bcfe488d" /><Relationship Type="http://schemas.openxmlformats.org/officeDocument/2006/relationships/slide" Target="/ppt/slides/slide5.xml" Id="R5272e9b273cb4efa" /><Relationship Type="http://schemas.openxmlformats.org/officeDocument/2006/relationships/slide" Target="/ppt/slides/slide6.xml" Id="R6ef09613eaa443d5" /><Relationship Type="http://schemas.openxmlformats.org/officeDocument/2006/relationships/slide" Target="/ppt/slides/slide7.xml" Id="R07b063aa25fb433b" /><Relationship Type="http://schemas.openxmlformats.org/officeDocument/2006/relationships/slide" Target="/ppt/slides/slide8.xml" Id="R050f6694d61b46a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96924ef5a83468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9443606050d40dd" /><Relationship Type="http://schemas.openxmlformats.org/officeDocument/2006/relationships/notesMaster" Target="/ppt/notesMasters/notesMaster1.xml" Id="R5e38351a9f65462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72f3b4e748047a5" /><Relationship Type="http://schemas.openxmlformats.org/officeDocument/2006/relationships/notesMaster" Target="/ppt/notesMasters/notesMaster1.xml" Id="R56304b8031294ea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9507cf6ff2746ee" /><Relationship Type="http://schemas.openxmlformats.org/officeDocument/2006/relationships/notesMaster" Target="/ppt/notesMasters/notesMaster1.xml" Id="R38f4ef5f535f442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499f4a52cbe4d69" /><Relationship Type="http://schemas.openxmlformats.org/officeDocument/2006/relationships/notesMaster" Target="/ppt/notesMasters/notesMaster1.xml" Id="Rb0cfa3d3ea4f4ed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fd6571b7ef14c9f" /><Relationship Type="http://schemas.openxmlformats.org/officeDocument/2006/relationships/notesMaster" Target="/ppt/notesMasters/notesMaster1.xml" Id="R55e5ae09c7194ae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60f906d0e664106" /><Relationship Type="http://schemas.openxmlformats.org/officeDocument/2006/relationships/notesMaster" Target="/ppt/notesMasters/notesMaster1.xml" Id="R590d7a4faff247a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6d61f241b0f4df0" /><Relationship Type="http://schemas.openxmlformats.org/officeDocument/2006/relationships/notesMaster" Target="/ppt/notesMasters/notesMaster1.xml" Id="Rce40d7d9a11b496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1fccbe9730e421d" /><Relationship Type="http://schemas.openxmlformats.org/officeDocument/2006/relationships/notesMaster" Target="/ppt/notesMasters/notesMaster1.xml" Id="R4e0662a6fff7405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synthetic portfolio dataset in the current conversation, accessed 2026-08-26.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3429139e634411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c01b788998541f7" /><Relationship Type="http://schemas.openxmlformats.org/officeDocument/2006/relationships/slideLayout" Target="/ppt/slideLayouts/slideLayout1.xml" Id="R89df51905048440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9df51905048440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7138c23b9c4a03" /><Relationship Type="http://schemas.openxmlformats.org/officeDocument/2006/relationships/notesSlide" Target="/ppt/notesSlides/notesSlide1.xml" Id="R6e6c6281ce044fc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c28cfa9d754369" /><Relationship Type="http://schemas.openxmlformats.org/officeDocument/2006/relationships/notesSlide" Target="/ppt/notesSlides/notesSlide2.xml" Id="R18fb27b5100049f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0c4a81b95f48c9" /><Relationship Type="http://schemas.openxmlformats.org/officeDocument/2006/relationships/chart" Target="/ppt/slides/charts/chart1.xml" Id="Re2fd24db289d4c41" /><Relationship Type="http://schemas.openxmlformats.org/officeDocument/2006/relationships/chart" Target="/ppt/slides/charts/chart2.xml" Id="R2203c275cdf74d95" /><Relationship Type="http://schemas.openxmlformats.org/officeDocument/2006/relationships/notesSlide" Target="/ppt/notesSlides/notesSlide3.xml" Id="R6859298076594df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118a4c15bf4483" /><Relationship Type="http://schemas.openxmlformats.org/officeDocument/2006/relationships/chart" Target="/ppt/slides/charts/chart3.xml" Id="R79f08f6834d64d92" /><Relationship Type="http://schemas.openxmlformats.org/officeDocument/2006/relationships/notesSlide" Target="/ppt/notesSlides/notesSlide4.xml" Id="Rb4cbb74605e747e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06fe44437d44e9" /><Relationship Type="http://schemas.openxmlformats.org/officeDocument/2006/relationships/chart" Target="/ppt/slides/charts/chart4.xml" Id="Re1bad7ddcd504375" /><Relationship Type="http://schemas.openxmlformats.org/officeDocument/2006/relationships/notesSlide" Target="/ppt/notesSlides/notesSlide5.xml" Id="Rc6ce11cbf1064f0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5502a644b54272" /><Relationship Type="http://schemas.openxmlformats.org/officeDocument/2006/relationships/notesSlide" Target="/ppt/notesSlides/notesSlide6.xml" Id="R8729e0b38dad4bc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b908a1efdb4a87" /><Relationship Type="http://schemas.openxmlformats.org/officeDocument/2006/relationships/notesSlide" Target="/ppt/notesSlides/notesSlide7.xml" Id="Rf7ceec59b5e64e1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5e07753ec64625" /><Relationship Type="http://schemas.openxmlformats.org/officeDocument/2006/relationships/notesSlide" Target="/ppt/notesSlides/notesSlide8.xml" Id="R625913ce330c4938" /></Relationships>
</file>

<file path=ppt/slides/charts/chart1.xml><?xml version="1.0" encoding="utf-8"?>
<c:chartSpace xmlns:c="http://schemas.openxmlformats.org/drawingml/2006/chart">
  <c:lang val="en-US"/>
  <c:chart>
    <c:plotArea>
      <c:lineChart>
        <c:grouping val="standard"/>
        <c:ser>
          <c:idx val="0"/>
          <c:order val="0"/>
          <c:tx>
            <c:v>Market value</c:v>
          </c:tx>
          <c:spPr>
            <a:ln xmlns:a="http://schemas.openxmlformats.org/drawingml/2006/main" w="38100">
              <a:solidFill>
                <a:srgbClr val="2D72D9"/>
              </a:solidFill>
              <a:prstDash val="solid"/>
            </a:ln>
          </c:spPr>
          <c:marker>
            <c:symbol val="circle"/>
            <c:size val="10"/>
            <c:spPr>
              <a:solidFill xmlns:a="http://schemas.openxmlformats.org/drawingml/2006/main">
                <a:srgbClr val="2D72D9"/>
              </a:solidFill>
            </c:spPr>
          </c:marker>
          <c:cat>
            <c:numLit>
              <c:formatCode>General</c:formatCode>
              <c:ptCount val="3"/>
              <c:pt idx="0">
                <c:v>2024</c:v>
              </c:pt>
              <c:pt idx="1">
                <c:v>2025</c:v>
              </c:pt>
              <c:pt idx="2">
                <c:v>2026</c:v>
              </c:pt>
            </c:numLit>
          </c:cat>
          <c:val>
            <c:numLit>
              <c:formatCode>฿0.00,,"M"</c:formatCode>
              <c:ptCount val="3"/>
              <c:pt idx="0">
                <c:v>1360450</c:v>
              </c:pt>
              <c:pt idx="1">
                <c:v>1476300</c:v>
              </c:pt>
              <c:pt idx="2">
                <c:v>1635225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975" b="1">
                  <a:solidFill>
                    <a:srgbClr val="10253D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line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DE6F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125" b="1">
                <a:solidFill>
                  <a:srgbClr val="667A91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1700000"/>
          <c:min val="1300000"/>
        </c:scaling>
        <c:delete val="0"/>
        <c:axPos val="l"/>
        <c:majorGridlines>
          <c:spPr>
            <a:ln xmlns:a="http://schemas.openxmlformats.org/drawingml/2006/main" w="9525">
              <a:solidFill>
                <a:srgbClr val="DDE6F0"/>
              </a:solidFill>
              <a:prstDash val="solid"/>
            </a:ln>
          </c:spPr>
        </c:majorGridlines>
        <c:numFmt formatCode="฿0.0,,&quot;M&quot;"/>
        <c:majorTickMark val="none"/>
        <c:minorTickMark val="none"/>
        <c:spPr>
          <a:ln xmlns:a="http://schemas.openxmlformats.org/drawingml/2006/main" w="0">
            <a:noFill/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667A91"/>
                </a:solidFill>
              </a:defRPr>
            </a:pPr>
          </a:p>
        </c:txPr>
        <c:crossAx val="48650112"/>
        <c:crossBetween val="between"/>
        <c:majorUnit val="100000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  <a:ln xmlns:a="http://schemas.openxmlformats.org/drawingml/2006/main" w="0">
      <a:noFill/>
      <a:prstDash val="solid"/>
    </a:ln>
  </c:spPr>
</c:chartSpace>
</file>

<file path=ppt/slides/charts/chart2.xml><?xml version="1.0" encoding="utf-8"?>
<c:chartSpace xmlns:c="http://schemas.openxmlformats.org/drawingml/2006/chart">
  <c:lang val="en-US"/>
  <c:chart>
    <c:plotArea>
      <c:barChart>
        <c:barDir val="col"/>
        <c:grouping val="clustered"/>
        <c:varyColors val="0"/>
        <c:ser>
          <c:idx val="0"/>
          <c:order val="0"/>
          <c:tx>
            <c:v>Dividend</c:v>
          </c:tx>
          <c:spPr>
            <a:solidFill xmlns:a="http://schemas.openxmlformats.org/drawingml/2006/main">
              <a:srgbClr val="1B426C"/>
            </a:solidFill>
          </c:spPr>
          <c:cat>
            <c:numLit>
              <c:formatCode>General</c:formatCode>
              <c:ptCount val="3"/>
              <c:pt idx="0">
                <c:v>2024</c:v>
              </c:pt>
              <c:pt idx="1">
                <c:v>2025</c:v>
              </c:pt>
              <c:pt idx="2">
                <c:v>2026</c:v>
              </c:pt>
            </c:numLit>
          </c:cat>
          <c:val>
            <c:numLit>
              <c:formatCode>฿0.0,"K"</c:formatCode>
              <c:ptCount val="3"/>
              <c:pt idx="0">
                <c:v>36608</c:v>
              </c:pt>
              <c:pt idx="1">
                <c:v>45026</c:v>
              </c:pt>
              <c:pt idx="2">
                <c:v>53683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900" b="1">
                  <a:solidFill>
                    <a:srgbClr val="10253D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70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DE6F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050" b="1">
                <a:solidFill>
                  <a:srgbClr val="667A91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60000"/>
          <c:min val="0"/>
        </c:scaling>
        <c:delete val="0"/>
        <c:axPos val="l"/>
        <c:majorGridlines>
          <c:spPr>
            <a:ln xmlns:a="http://schemas.openxmlformats.org/drawingml/2006/main" w="9525">
              <a:solidFill>
                <a:srgbClr val="DDE6F0"/>
              </a:solidFill>
              <a:prstDash val="solid"/>
            </a:ln>
          </c:spPr>
        </c:majorGridlines>
        <c:numFmt formatCode="฿0,&quot;K&quot;"/>
        <c:majorTickMark val="none"/>
        <c:minorTickMark val="none"/>
        <c:spPr>
          <a:ln xmlns:a="http://schemas.openxmlformats.org/drawingml/2006/main" w="0">
            <a:noFill/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667A91"/>
                </a:solidFill>
              </a:defRPr>
            </a:pPr>
          </a:p>
        </c:txPr>
        <c:crossAx val="48650112"/>
        <c:crossBetween val="between"/>
        <c:majorUnit val="20000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  <a:ln xmlns:a="http://schemas.openxmlformats.org/drawingml/2006/main" w="0">
      <a:noFill/>
      <a:prstDash val="solid"/>
    </a:ln>
  </c:spPr>
</c:chartSpace>
</file>

<file path=ppt/slides/charts/chart3.xml><?xml version="1.0" encoding="utf-8"?>
<c:chartSpace xmlns:c="http://schemas.openxmlformats.org/drawingml/2006/chart">
  <c:lang val="en-US"/>
  <c:chart>
    <c:plotArea>
      <c:barChart>
        <c:barDir val="bar"/>
        <c:grouping val="clustered"/>
        <c:varyColors val="0"/>
        <c:ser>
          <c:idx val="0"/>
          <c:order val="0"/>
          <c:tx>
            <c:v>Allocation</c:v>
          </c:tx>
          <c:spPr>
            <a:solidFill xmlns:a="http://schemas.openxmlformats.org/drawingml/2006/main">
              <a:srgbClr val="2D72D9"/>
            </a:solidFill>
          </c:spPr>
          <c:cat>
            <c:strLit>
              <c:ptCount val="10"/>
              <c:pt idx="0">
                <c:v>GULF</c:v>
              </c:pt>
              <c:pt idx="1">
                <c:v>BDMS</c:v>
              </c:pt>
              <c:pt idx="2">
                <c:v>WHA</c:v>
              </c:pt>
              <c:pt idx="3">
                <c:v>CPALL</c:v>
              </c:pt>
              <c:pt idx="4">
                <c:v>TU</c:v>
              </c:pt>
              <c:pt idx="5">
                <c:v>BBL</c:v>
              </c:pt>
              <c:pt idx="6">
                <c:v>AOT</c:v>
              </c:pt>
              <c:pt idx="7">
                <c:v>KBANK</c:v>
              </c:pt>
              <c:pt idx="8">
                <c:v>TISCO</c:v>
              </c:pt>
              <c:pt idx="9">
                <c:v>DELTA</c:v>
              </c:pt>
            </c:strLit>
          </c:cat>
          <c:val>
            <c:numLit>
              <c:formatCode>0.00"%"</c:formatCode>
              <c:ptCount val="10"/>
              <c:pt idx="0">
                <c:v>14.03</c:v>
              </c:pt>
              <c:pt idx="1">
                <c:v>13.09</c:v>
              </c:pt>
              <c:pt idx="2">
                <c:v>10.86</c:v>
              </c:pt>
              <c:pt idx="3">
                <c:v>10.73</c:v>
              </c:pt>
              <c:pt idx="4">
                <c:v>9.42</c:v>
              </c:pt>
              <c:pt idx="5">
                <c:v>9.3</c:v>
              </c:pt>
              <c:pt idx="6">
                <c:v>9.06</c:v>
              </c:pt>
              <c:pt idx="7">
                <c:v>9.05</c:v>
              </c:pt>
              <c:pt idx="8">
                <c:v>7.41</c:v>
              </c:pt>
              <c:pt idx="9">
                <c:v>7.04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975" b="1">
                  <a:solidFill>
                    <a:srgbClr val="10253D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5"/>
        <c:axId val="48650112"/>
        <c:axId val="48672768"/>
      </c:barChart>
      <c:catAx>
        <c:axId val="48650112"/>
        <c:scaling>
          <c:orientation val="minMax"/>
        </c:scaling>
        <c:delete val="0"/>
        <c:axPos val="l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0">
            <a:noFill/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050" b="1">
                <a:solidFill>
                  <a:srgbClr val="10253D"/>
                </a:solidFill>
              </a:defRPr>
            </a:pPr>
          </a:p>
        </c:txPr>
        <c:crossAx val="48650112"/>
        <c:crossBetween val="between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  <a:ln xmlns:a="http://schemas.openxmlformats.org/drawingml/2006/main" w="0">
      <a:noFill/>
      <a:prstDash val="solid"/>
    </a:ln>
  </c:spPr>
</c:chartSpace>
</file>

<file path=ppt/slides/charts/chart4.xml><?xml version="1.0" encoding="utf-8"?>
<c:chartSpace xmlns:c="http://schemas.openxmlformats.org/drawingml/2006/chart">
  <c:lang val="en-US"/>
  <c:chart>
    <c:plotArea>
      <c:barChart>
        <c:barDir val="bar"/>
        <c:grouping val="clustered"/>
        <c:varyColors val="0"/>
        <c:ser>
          <c:idx val="0"/>
          <c:order val="0"/>
          <c:tx>
            <c:v>Price return</c:v>
          </c:tx>
          <c:spPr>
            <a:solidFill xmlns:a="http://schemas.openxmlformats.org/drawingml/2006/main">
              <a:srgbClr val="188A64"/>
            </a:solidFill>
          </c:spPr>
          <c:invertIfNegative val="0"/>
          <c:dPt>
            <c:idx val="0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6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7"/>
            <c:invertIfNegative val="0"/>
            <c:spPr>
              <a:solidFill xmlns:a="http://schemas.openxmlformats.org/drawingml/2006/main">
                <a:srgbClr val="188A64"/>
              </a:solidFill>
            </c:spPr>
          </c:dPt>
          <c:dPt>
            <c:idx val="8"/>
            <c:invertIfNegative val="0"/>
            <c:spPr>
              <a:solidFill xmlns:a="http://schemas.openxmlformats.org/drawingml/2006/main">
                <a:srgbClr val="C64747"/>
              </a:solidFill>
            </c:spPr>
          </c:dPt>
          <c:dPt>
            <c:idx val="9"/>
            <c:invertIfNegative val="0"/>
            <c:spPr>
              <a:solidFill xmlns:a="http://schemas.openxmlformats.org/drawingml/2006/main">
                <a:srgbClr val="C64747"/>
              </a:solidFill>
            </c:spPr>
          </c:dPt>
          <c:dLbls>
            <c:dLbl>
              <c:idx val="8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900" b="1">
                        <a:solidFill>
                          <a:srgbClr val="10253D"/>
                        </a:solidFill>
                      </a:rPr>
                      <a:t>CPALL  -5.80%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900" b="1">
                      <a:solidFill>
                        <a:srgbClr val="10253D"/>
                      </a:solidFill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9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900" b="1">
                        <a:solidFill>
                          <a:srgbClr val="10253D"/>
                        </a:solidFill>
                      </a:rPr>
                      <a:t>AOT  -7.13%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900" b="1">
                      <a:solidFill>
                        <a:srgbClr val="10253D"/>
                      </a:solidFill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strLit>
              <c:ptCount val="10"/>
              <c:pt idx="0">
                <c:v>DELTA</c:v>
              </c:pt>
              <c:pt idx="1">
                <c:v>KBANK</c:v>
              </c:pt>
              <c:pt idx="2">
                <c:v>GULF</c:v>
              </c:pt>
              <c:pt idx="3">
                <c:v>BDMS</c:v>
              </c:pt>
              <c:pt idx="4">
                <c:v>BBL</c:v>
              </c:pt>
              <c:pt idx="5">
                <c:v>WHA</c:v>
              </c:pt>
              <c:pt idx="6">
                <c:v>TU</c:v>
              </c:pt>
              <c:pt idx="7">
                <c:v>TISCO</c:v>
              </c:pt>
              <c:pt idx="8">
                <c:v>CPALL</c:v>
              </c:pt>
              <c:pt idx="9">
                <c:v>AOT</c:v>
              </c:pt>
            </c:strLit>
          </c:cat>
          <c:val>
            <c:numLit>
              <c:formatCode>+0.00"%";-0.00"%";0.00"%"</c:formatCode>
              <c:ptCount val="10"/>
              <c:pt idx="0">
                <c:v>13.95</c:v>
              </c:pt>
              <c:pt idx="1">
                <c:v>11.7</c:v>
              </c:pt>
              <c:pt idx="2">
                <c:v>10.39</c:v>
              </c:pt>
              <c:pt idx="3">
                <c:v>9.86</c:v>
              </c:pt>
              <c:pt idx="4">
                <c:v>9.03</c:v>
              </c:pt>
              <c:pt idx="5">
                <c:v>8.4</c:v>
              </c:pt>
              <c:pt idx="6">
                <c:v>4.41</c:v>
              </c:pt>
              <c:pt idx="7">
                <c:v>2.54</c:v>
              </c:pt>
              <c:pt idx="8">
                <c:v>-5.8</c:v>
              </c:pt>
              <c:pt idx="9">
                <c:v>-7.13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975" b="1">
                  <a:solidFill>
                    <a:srgbClr val="10253D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0"/>
        <c:axId val="48650112"/>
        <c:axId val="48672768"/>
      </c:barChart>
      <c:catAx>
        <c:axId val="48650112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DE6F0"/>
              </a:solidFill>
              <a:prstDash val="solid"/>
            </a:ln>
          </c:spPr>
        </c:majorGridlines>
        <c:numFmt formatCode="0&quot;%&quot;"/>
        <c:majorTickMark val="none"/>
        <c:minorTickMark val="none"/>
        <c:spPr>
          <a:ln xmlns:a="http://schemas.openxmlformats.org/drawingml/2006/main" w="9525">
            <a:solidFill>
              <a:srgbClr val="DDE6F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667A91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0">
            <a:noFill/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050" b="1">
                <a:solidFill>
                  <a:srgbClr val="10253D"/>
                </a:solidFill>
              </a:defRPr>
            </a:pPr>
          </a:p>
        </c:txPr>
        <c:crossAx val="48650112"/>
        <c:crossBetween val="between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7182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ver-glow">
            <a:extLst xmlns:a="http://schemas.openxmlformats.org/drawingml/2006/main">
              <a:ext uri="{FF2B5EF4-FFF2-40B4-BE49-F238E27FC236}">
                <a16:creationId xmlns:a16="http://schemas.microsoft.com/office/drawing/2014/main" id="{CF2CF856-969D-4DD1-94BB-59A956AF2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0"/>
            <a:ext cx="4095750" cy="4095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23B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ver-ring">
            <a:extLst xmlns:a="http://schemas.openxmlformats.org/drawingml/2006/main">
              <a:ext uri="{FF2B5EF4-FFF2-40B4-BE49-F238E27FC236}">
                <a16:creationId xmlns:a16="http://schemas.microsoft.com/office/drawing/2014/main" id="{4CB6295F-0AAC-44BF-B560-9F33BD67F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01125" y="571500"/>
            <a:ext cx="2714625" cy="2714625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2A587D"/>
            </a:solidFill>
            <a:prstDash val="solid"/>
          </a:ln>
        </p:spPr>
      </p:sp>
      <p:sp>
        <p:nvSpPr>
          <p:cNvPr id="3" name="cover-cyan">
            <a:extLst xmlns:a="http://schemas.openxmlformats.org/drawingml/2006/main">
              <a:ext uri="{FF2B5EF4-FFF2-40B4-BE49-F238E27FC236}">
                <a16:creationId xmlns:a16="http://schemas.microsoft.com/office/drawing/2014/main" id="{E19A78B0-5CFA-4FE7-AAD4-41DDDE29A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828675"/>
            <a:ext cx="5143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07924433-407D-4BA2-B571-B64E73567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1038225"/>
            <a:ext cx="542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 spc="2">
                <a:solidFill>
                  <a:srgbClr val="9FC3E3"/>
                </a:solidFill>
              </a:defRPr>
            </a:pPr>
            <a:r>
              <a:rPr sz="1050" b="1" spc="2">
                <a:solidFill>
                  <a:srgbClr val="9FC3E3"/>
                </a:solidFill>
              </a:rPr>
              <a:t>INVESTMENT PORTFOLIO REVIEW</a:t>
            </a:r>
          </a:p>
        </p:txBody>
      </p:sp>
      <p:sp>
        <p:nvSpPr>
          <p:cNvPr id="5" name="cover-title">
            <a:extLst xmlns:a="http://schemas.openxmlformats.org/drawingml/2006/main">
              <a:ext uri="{FF2B5EF4-FFF2-40B4-BE49-F238E27FC236}">
                <a16:creationId xmlns:a16="http://schemas.microsoft.com/office/drawing/2014/main" id="{75D09DAC-3BFC-4060-BEDE-7185FF284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81175"/>
            <a:ext cx="69532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FFFFFF"/>
                </a:solidFill>
              </a:defRPr>
            </a:pPr>
            <a:r>
              <a:rPr sz="4050" b="1">
                <a:solidFill>
                  <a:srgbClr val="FFFFFF"/>
                </a:solidFill>
              </a:rPr>
              <a:t>บทวิเคราะห์พอร์ต</a:t>
            </a:r>
          </a:p>
          <a:p xmlns:a="http://schemas.openxmlformats.org/drawingml/2006/main">
            <a:pPr algn="l">
              <a:defRPr sz="4050" b="1">
                <a:solidFill>
                  <a:srgbClr val="FFFFFF"/>
                </a:solidFill>
              </a:defRPr>
            </a:pPr>
            <a:r>
              <a:rPr sz="4050" b="1">
                <a:solidFill>
                  <a:srgbClr val="FFFFFF"/>
                </a:solidFill>
              </a:rPr>
              <a:t>การลงทุน ปี 2026</a:t>
            </a:r>
          </a:p>
        </p:txBody>
      </p:sp>
      <p:sp>
        <p:nvSpPr>
          <p:cNvPr id="6" name="cover-sub">
            <a:extLst xmlns:a="http://schemas.openxmlformats.org/drawingml/2006/main">
              <a:ext uri="{FF2B5EF4-FFF2-40B4-BE49-F238E27FC236}">
                <a16:creationId xmlns:a16="http://schemas.microsoft.com/office/drawing/2014/main" id="{755636D3-BDCB-425E-9FDA-A2CCE5C0F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71875"/>
            <a:ext cx="7239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DD1E4"/>
                </a:solidFill>
              </a:defRPr>
            </a:pPr>
            <a:r>
              <a:rPr sz="1500" b="0">
                <a:solidFill>
                  <a:srgbClr val="BDD1E4"/>
                </a:solidFill>
              </a:rPr>
              <a:t>ผลการดำเนินงาน · การกระจายการลงทุน · ความเสี่ยง · แนวทางติดตาม</a:t>
            </a:r>
          </a:p>
        </p:txBody>
      </p:sp>
      <p:sp>
        <p:nvSpPr>
          <p:cNvPr id="7" name="cover-year">
            <a:extLst xmlns:a="http://schemas.openxmlformats.org/drawingml/2006/main">
              <a:ext uri="{FF2B5EF4-FFF2-40B4-BE49-F238E27FC236}">
                <a16:creationId xmlns:a16="http://schemas.microsoft.com/office/drawing/2014/main" id="{09696A6D-B2AA-4074-870D-6BBD90F61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9650" y="4133850"/>
            <a:ext cx="29527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2925" b="1">
                <a:solidFill>
                  <a:srgbClr val="43C6D8"/>
                </a:solidFill>
              </a:defRPr>
            </a:pPr>
            <a:r>
              <a:rPr sz="2925" b="1">
                <a:solidFill>
                  <a:srgbClr val="43C6D8"/>
                </a:solidFill>
              </a:rPr>
              <a:t>2024—2026</a:t>
            </a:r>
          </a:p>
        </p:txBody>
      </p:sp>
      <p:sp>
        <p:nvSpPr>
          <p:cNvPr id="8" name="cover-context">
            <a:extLst xmlns:a="http://schemas.openxmlformats.org/drawingml/2006/main">
              <a:ext uri="{FF2B5EF4-FFF2-40B4-BE49-F238E27FC236}">
                <a16:creationId xmlns:a16="http://schemas.microsoft.com/office/drawing/2014/main" id="{4194AFF6-F933-4060-B021-35F6F99E8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381625"/>
            <a:ext cx="68580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ข้อมูลล่าสุดปี 2026  |  10 หลักทรัพย์  |  THB</a:t>
            </a:r>
          </a:p>
        </p:txBody>
      </p:sp>
      <p:sp>
        <p:nvSpPr>
          <p:cNvPr id="9" name="cover-demo">
            <a:extLst xmlns:a="http://schemas.openxmlformats.org/drawingml/2006/main">
              <a:ext uri="{FF2B5EF4-FFF2-40B4-BE49-F238E27FC236}">
                <a16:creationId xmlns:a16="http://schemas.microsoft.com/office/drawing/2014/main" id="{C63A1E36-64BF-4EC5-B477-F21D0D8B5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6086475"/>
            <a:ext cx="4857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 spc="1">
                <a:solidFill>
                  <a:srgbClr val="8EA9C1"/>
                </a:solidFill>
              </a:defRPr>
            </a:pPr>
            <a:r>
              <a:rPr sz="750" b="1" spc="1">
                <a:solidFill>
                  <a:srgbClr val="8EA9C1"/>
                </a:solidFill>
              </a:rPr>
              <a:t>DEMO DATA — SYNTHETIC / NOT A REAL PORTFOLIO</a:t>
            </a:r>
          </a:p>
        </p:txBody>
      </p:sp>
    </p:spTree>
    <p:extLst>
      <p:ext uri="{BB962C8B-B14F-4D97-AF65-F5344CB8AC3E}">
        <p14:creationId xmlns:p14="http://schemas.microsoft.com/office/powerpoint/2010/main" val="130944519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7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kicker-2">
            <a:extLst xmlns:a="http://schemas.openxmlformats.org/drawingml/2006/main">
              <a:ext uri="{FF2B5EF4-FFF2-40B4-BE49-F238E27FC236}">
                <a16:creationId xmlns:a16="http://schemas.microsoft.com/office/drawing/2014/main" id="{09749BE1-3888-4BBF-865A-97B18D4A0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EXECUTIVE SNAPSHOT</a:t>
            </a:r>
          </a:p>
        </p:txBody>
      </p:sp>
      <p:sp>
        <p:nvSpPr>
          <p:cNvPr id="2" name="title-2">
            <a:extLst xmlns:a="http://schemas.openxmlformats.org/drawingml/2006/main">
              <a:ext uri="{FF2B5EF4-FFF2-40B4-BE49-F238E27FC236}">
                <a16:creationId xmlns:a16="http://schemas.microsoft.com/office/drawing/2014/main" id="{C4F96789-E35A-401A-BCF6-4C9E57F42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พอร์ตสร้างมูลค่าเพิ่ม พร้อมกระแสเงินสดที่แข็งแรงขึ้น</a:t>
            </a:r>
          </a:p>
        </p:txBody>
      </p:sp>
      <p:sp>
        <p:nvSpPr>
          <p:cNvPr id="3" name="title-rule-2">
            <a:extLst xmlns:a="http://schemas.openxmlformats.org/drawingml/2006/main">
              <a:ext uri="{FF2B5EF4-FFF2-40B4-BE49-F238E27FC236}">
                <a16:creationId xmlns:a16="http://schemas.microsoft.com/office/drawing/2014/main" id="{0D3A12CC-4724-4BA2-B9BC-DDABB0C67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hero-label">
            <a:extLst xmlns:a="http://schemas.openxmlformats.org/drawingml/2006/main">
              <a:ext uri="{FF2B5EF4-FFF2-40B4-BE49-F238E27FC236}">
                <a16:creationId xmlns:a16="http://schemas.microsoft.com/office/drawing/2014/main" id="{E15A450B-EBFC-4CB6-BBB5-2481E0BF4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90700"/>
            <a:ext cx="4000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667A91"/>
                </a:solidFill>
              </a:defRPr>
            </a:pPr>
            <a:r>
              <a:rPr sz="1425" b="1">
                <a:solidFill>
                  <a:srgbClr val="667A91"/>
                </a:solidFill>
              </a:rPr>
              <a:t>มูลค่าตลาดล่าสุด</a:t>
            </a:r>
          </a:p>
        </p:txBody>
      </p:sp>
      <p:sp>
        <p:nvSpPr>
          <p:cNvPr id="5" name="hero-value">
            <a:extLst xmlns:a="http://schemas.openxmlformats.org/drawingml/2006/main">
              <a:ext uri="{FF2B5EF4-FFF2-40B4-BE49-F238E27FC236}">
                <a16:creationId xmlns:a16="http://schemas.microsoft.com/office/drawing/2014/main" id="{B3BFC298-1DE5-4B8C-987B-E02C508F2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52650"/>
            <a:ext cx="47625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07182A"/>
                </a:solidFill>
              </a:defRPr>
            </a:pPr>
            <a:r>
              <a:rPr sz="4650" b="1">
                <a:solidFill>
                  <a:srgbClr val="07182A"/>
                </a:solidFill>
              </a:rPr>
              <a:t>฿1.635M</a:t>
            </a:r>
          </a:p>
        </p:txBody>
      </p:sp>
      <p:sp>
        <p:nvSpPr>
          <p:cNvPr id="6" name="hero-growth">
            <a:extLst xmlns:a="http://schemas.openxmlformats.org/drawingml/2006/main">
              <a:ext uri="{FF2B5EF4-FFF2-40B4-BE49-F238E27FC236}">
                <a16:creationId xmlns:a16="http://schemas.microsoft.com/office/drawing/2014/main" id="{408A44A4-7355-4776-9FEA-D3A4817F33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057525"/>
            <a:ext cx="3333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88A64"/>
                </a:solidFill>
              </a:defRPr>
            </a:pPr>
            <a:r>
              <a:rPr sz="1425" b="1">
                <a:solidFill>
                  <a:srgbClr val="188A64"/>
                </a:solidFill>
              </a:rPr>
              <a:t>+10.76% จากปี 2025</a:t>
            </a:r>
          </a:p>
        </p:txBody>
      </p:sp>
      <p:sp>
        <p:nvSpPr>
          <p:cNvPr id="7" name="hero-copy">
            <a:extLst xmlns:a="http://schemas.openxmlformats.org/drawingml/2006/main">
              <a:ext uri="{FF2B5EF4-FFF2-40B4-BE49-F238E27FC236}">
                <a16:creationId xmlns:a16="http://schemas.microsoft.com/office/drawing/2014/main" id="{D7C322E1-5F56-45F8-85C6-EE6E1FB12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619500"/>
            <a:ext cx="4191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67A91"/>
                </a:solidFill>
              </a:defRPr>
            </a:pPr>
            <a:r>
              <a:rPr sz="1350" b="0">
                <a:solidFill>
                  <a:srgbClr val="667A91"/>
                </a:solidFill>
              </a:rPr>
              <a:t>มูลค่าตลาดสูงกว่าต้นทุนรวม ฿1.551M</a:t>
            </a:r>
          </a:p>
          <a:p xmlns:a="http://schemas.openxmlformats.org/drawingml/2006/main">
            <a:pPr algn="l">
              <a:defRPr sz="1350" b="0">
                <a:solidFill>
                  <a:srgbClr val="667A91"/>
                </a:solidFill>
              </a:defRPr>
            </a:pPr>
            <a:r>
              <a:rPr sz="1350" b="0">
                <a:solidFill>
                  <a:srgbClr val="667A91"/>
                </a:solidFill>
              </a:rPr>
              <a:t>สะท้อน Capital Gain ที่เป็นบวกในปีล่าสุด</a:t>
            </a:r>
          </a:p>
        </p:txBody>
      </p:sp>
      <p:sp>
        <p:nvSpPr>
          <p:cNvPr id="8" name="hero-divider">
            <a:extLst xmlns:a="http://schemas.openxmlformats.org/drawingml/2006/main">
              <a:ext uri="{FF2B5EF4-FFF2-40B4-BE49-F238E27FC236}">
                <a16:creationId xmlns:a16="http://schemas.microsoft.com/office/drawing/2014/main" id="{AC43FAAC-21F5-4359-8B17-F2C534ED6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1724025"/>
            <a:ext cx="19050" cy="37814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6F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apital-accent">
            <a:extLst xmlns:a="http://schemas.openxmlformats.org/drawingml/2006/main">
              <a:ext uri="{FF2B5EF4-FFF2-40B4-BE49-F238E27FC236}">
                <a16:creationId xmlns:a16="http://schemas.microsoft.com/office/drawing/2014/main" id="{11880FC6-823B-4BDA-961D-D1C79C4C1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179070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apital-label">
            <a:extLst xmlns:a="http://schemas.openxmlformats.org/drawingml/2006/main">
              <a:ext uri="{FF2B5EF4-FFF2-40B4-BE49-F238E27FC236}">
                <a16:creationId xmlns:a16="http://schemas.microsoft.com/office/drawing/2014/main" id="{522C8840-6192-4501-B0DE-5E29FE22C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1790700"/>
            <a:ext cx="22764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A91"/>
                </a:solidFill>
              </a:defRPr>
            </a:pPr>
            <a:r>
              <a:rPr sz="1050" b="1">
                <a:solidFill>
                  <a:srgbClr val="667A91"/>
                </a:solidFill>
              </a:rPr>
              <a:t>CAPITAL GAIN</a:t>
            </a:r>
          </a:p>
        </p:txBody>
      </p:sp>
      <p:sp>
        <p:nvSpPr>
          <p:cNvPr id="11" name="capital-value">
            <a:extLst xmlns:a="http://schemas.openxmlformats.org/drawingml/2006/main">
              <a:ext uri="{FF2B5EF4-FFF2-40B4-BE49-F238E27FC236}">
                <a16:creationId xmlns:a16="http://schemas.microsoft.com/office/drawing/2014/main" id="{B96DB7D0-2D11-46A8-901F-051FBBF61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2066925"/>
            <a:ext cx="22764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88A64"/>
                </a:solidFill>
              </a:defRPr>
            </a:pPr>
            <a:r>
              <a:rPr sz="2325" b="1">
                <a:solidFill>
                  <a:srgbClr val="188A64"/>
                </a:solidFill>
              </a:rPr>
              <a:t>฿84,085</a:t>
            </a:r>
          </a:p>
        </p:txBody>
      </p:sp>
      <p:sp>
        <p:nvSpPr>
          <p:cNvPr id="12" name="capital-note">
            <a:extLst xmlns:a="http://schemas.openxmlformats.org/drawingml/2006/main">
              <a:ext uri="{FF2B5EF4-FFF2-40B4-BE49-F238E27FC236}">
                <a16:creationId xmlns:a16="http://schemas.microsoft.com/office/drawing/2014/main" id="{D0B2CEA3-913B-45FA-BFBF-3017526A1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2590800"/>
            <a:ext cx="22764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67A91"/>
                </a:solidFill>
              </a:defRPr>
            </a:pPr>
            <a:r>
              <a:rPr sz="1050" b="0">
                <a:solidFill>
                  <a:srgbClr val="667A91"/>
                </a:solidFill>
              </a:rPr>
              <a:t>+5.42% จากต้นทุน</a:t>
            </a:r>
          </a:p>
        </p:txBody>
      </p:sp>
      <p:sp>
        <p:nvSpPr>
          <p:cNvPr id="13" name="dividend-accent">
            <a:extLst xmlns:a="http://schemas.openxmlformats.org/drawingml/2006/main">
              <a:ext uri="{FF2B5EF4-FFF2-40B4-BE49-F238E27FC236}">
                <a16:creationId xmlns:a16="http://schemas.microsoft.com/office/drawing/2014/main" id="{1EF10A5E-036B-4C50-B8F4-4B5DE2583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9650" y="179070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dividend-label">
            <a:extLst xmlns:a="http://schemas.openxmlformats.org/drawingml/2006/main">
              <a:ext uri="{FF2B5EF4-FFF2-40B4-BE49-F238E27FC236}">
                <a16:creationId xmlns:a16="http://schemas.microsoft.com/office/drawing/2014/main" id="{F8BC60B7-F92D-413C-92A6-9EE13AEB8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1790700"/>
            <a:ext cx="24669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A91"/>
                </a:solidFill>
              </a:defRPr>
            </a:pPr>
            <a:r>
              <a:rPr sz="1050" b="1">
                <a:solidFill>
                  <a:srgbClr val="667A91"/>
                </a:solidFill>
              </a:rPr>
              <a:t>เงินปันผล</a:t>
            </a:r>
          </a:p>
        </p:txBody>
      </p:sp>
      <p:sp>
        <p:nvSpPr>
          <p:cNvPr id="15" name="dividend-value">
            <a:extLst xmlns:a="http://schemas.openxmlformats.org/drawingml/2006/main">
              <a:ext uri="{FF2B5EF4-FFF2-40B4-BE49-F238E27FC236}">
                <a16:creationId xmlns:a16="http://schemas.microsoft.com/office/drawing/2014/main" id="{F4E513F3-58F3-42B0-8DB8-764F8840C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2066925"/>
            <a:ext cx="24669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0253D"/>
                </a:solidFill>
              </a:defRPr>
            </a:pPr>
            <a:r>
              <a:rPr sz="2325" b="1">
                <a:solidFill>
                  <a:srgbClr val="10253D"/>
                </a:solidFill>
              </a:rPr>
              <a:t>฿53,683</a:t>
            </a:r>
          </a:p>
        </p:txBody>
      </p:sp>
      <p:sp>
        <p:nvSpPr>
          <p:cNvPr id="16" name="dividend-note">
            <a:extLst xmlns:a="http://schemas.openxmlformats.org/drawingml/2006/main">
              <a:ext uri="{FF2B5EF4-FFF2-40B4-BE49-F238E27FC236}">
                <a16:creationId xmlns:a16="http://schemas.microsoft.com/office/drawing/2014/main" id="{F7EFFBE9-3FFF-4D15-B7EA-757CC787A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2590800"/>
            <a:ext cx="24669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67A91"/>
                </a:solidFill>
              </a:defRPr>
            </a:pPr>
            <a:r>
              <a:rPr sz="1050" b="0">
                <a:solidFill>
                  <a:srgbClr val="667A91"/>
                </a:solidFill>
              </a:rPr>
              <a:t>+19.22% จากปี 2025</a:t>
            </a:r>
          </a:p>
        </p:txBody>
      </p:sp>
      <p:sp>
        <p:nvSpPr>
          <p:cNvPr id="17" name="yield-accent">
            <a:extLst xmlns:a="http://schemas.openxmlformats.org/drawingml/2006/main">
              <a:ext uri="{FF2B5EF4-FFF2-40B4-BE49-F238E27FC236}">
                <a16:creationId xmlns:a16="http://schemas.microsoft.com/office/drawing/2014/main" id="{61C80A5F-BCAA-4D74-829C-67BD8E4C6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36385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72D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yield-label">
            <a:extLst xmlns:a="http://schemas.openxmlformats.org/drawingml/2006/main">
              <a:ext uri="{FF2B5EF4-FFF2-40B4-BE49-F238E27FC236}">
                <a16:creationId xmlns:a16="http://schemas.microsoft.com/office/drawing/2014/main" id="{2CC523A4-D6A8-4911-8CA8-31FE22C144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3638550"/>
            <a:ext cx="22764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A91"/>
                </a:solidFill>
              </a:defRPr>
            </a:pPr>
            <a:r>
              <a:rPr sz="1050" b="1">
                <a:solidFill>
                  <a:srgbClr val="667A91"/>
                </a:solidFill>
              </a:rPr>
              <a:t>YIELD ON COST</a:t>
            </a:r>
          </a:p>
        </p:txBody>
      </p:sp>
      <p:sp>
        <p:nvSpPr>
          <p:cNvPr id="19" name="yield-value">
            <a:extLst xmlns:a="http://schemas.openxmlformats.org/drawingml/2006/main">
              <a:ext uri="{FF2B5EF4-FFF2-40B4-BE49-F238E27FC236}">
                <a16:creationId xmlns:a16="http://schemas.microsoft.com/office/drawing/2014/main" id="{BC198535-12D9-4F12-8497-1FE0D638E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3914775"/>
            <a:ext cx="22764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0253D"/>
                </a:solidFill>
              </a:defRPr>
            </a:pPr>
            <a:r>
              <a:rPr sz="2325" b="1">
                <a:solidFill>
                  <a:srgbClr val="10253D"/>
                </a:solidFill>
              </a:rPr>
              <a:t>3.46%</a:t>
            </a:r>
          </a:p>
        </p:txBody>
      </p:sp>
      <p:sp>
        <p:nvSpPr>
          <p:cNvPr id="20" name="yield-note">
            <a:extLst xmlns:a="http://schemas.openxmlformats.org/drawingml/2006/main">
              <a:ext uri="{FF2B5EF4-FFF2-40B4-BE49-F238E27FC236}">
                <a16:creationId xmlns:a16="http://schemas.microsoft.com/office/drawing/2014/main" id="{15C2BF6A-955E-4046-A75E-5D688939C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15025" y="4438650"/>
            <a:ext cx="22764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67A91"/>
                </a:solidFill>
              </a:defRPr>
            </a:pPr>
            <a:r>
              <a:rPr sz="1050" b="0">
                <a:solidFill>
                  <a:srgbClr val="667A91"/>
                </a:solidFill>
              </a:rPr>
              <a:t>เพิ่มจาก 2.85% ในปี 2024</a:t>
            </a:r>
          </a:p>
        </p:txBody>
      </p:sp>
      <p:sp>
        <p:nvSpPr>
          <p:cNvPr id="21" name="holdings-accent">
            <a:extLst xmlns:a="http://schemas.openxmlformats.org/drawingml/2006/main">
              <a:ext uri="{FF2B5EF4-FFF2-40B4-BE49-F238E27FC236}">
                <a16:creationId xmlns:a16="http://schemas.microsoft.com/office/drawing/2014/main" id="{F130ECD8-A403-468B-8588-A47C6A46B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9650" y="3638550"/>
            <a:ext cx="4762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76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holdings-label">
            <a:extLst xmlns:a="http://schemas.openxmlformats.org/drawingml/2006/main">
              <a:ext uri="{FF2B5EF4-FFF2-40B4-BE49-F238E27FC236}">
                <a16:creationId xmlns:a16="http://schemas.microsoft.com/office/drawing/2014/main" id="{396AA560-FAF4-491F-A2D7-F4F490394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3638550"/>
            <a:ext cx="24669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67A91"/>
                </a:solidFill>
              </a:defRPr>
            </a:pPr>
            <a:r>
              <a:rPr sz="1050" b="1">
                <a:solidFill>
                  <a:srgbClr val="667A91"/>
                </a:solidFill>
              </a:rPr>
              <a:t>จำนวนหลักทรัพย์</a:t>
            </a:r>
          </a:p>
        </p:txBody>
      </p:sp>
      <p:sp>
        <p:nvSpPr>
          <p:cNvPr id="23" name="holdings-value">
            <a:extLst xmlns:a="http://schemas.openxmlformats.org/drawingml/2006/main">
              <a:ext uri="{FF2B5EF4-FFF2-40B4-BE49-F238E27FC236}">
                <a16:creationId xmlns:a16="http://schemas.microsoft.com/office/drawing/2014/main" id="{22824B57-858C-46EE-A69D-D12672A2F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3914775"/>
            <a:ext cx="24669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0253D"/>
                </a:solidFill>
              </a:defRPr>
            </a:pPr>
            <a:r>
              <a:rPr sz="2325" b="1">
                <a:solidFill>
                  <a:srgbClr val="10253D"/>
                </a:solidFill>
              </a:rPr>
              <a:t>10 หุ้น</a:t>
            </a:r>
          </a:p>
        </p:txBody>
      </p:sp>
      <p:sp>
        <p:nvSpPr>
          <p:cNvPr id="24" name="holdings-note">
            <a:extLst xmlns:a="http://schemas.openxmlformats.org/drawingml/2006/main">
              <a:ext uri="{FF2B5EF4-FFF2-40B4-BE49-F238E27FC236}">
                <a16:creationId xmlns:a16="http://schemas.microsoft.com/office/drawing/2014/main" id="{7AAF707E-DCD4-471C-9398-573BBCBF0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4438650"/>
            <a:ext cx="24669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67A91"/>
                </a:solidFill>
              </a:defRPr>
            </a:pPr>
            <a:r>
              <a:rPr sz="1050" b="0">
                <a:solidFill>
                  <a:srgbClr val="667A91"/>
                </a:solidFill>
              </a:rPr>
              <a:t>หุ้นใหญ่สุด 14.03%</a:t>
            </a:r>
          </a:p>
        </p:txBody>
      </p:sp>
      <p:sp>
        <p:nvSpPr>
          <p:cNvPr id="25" name="snapshot-takeaway">
            <a:extLst xmlns:a="http://schemas.openxmlformats.org/drawingml/2006/main">
              <a:ext uri="{FF2B5EF4-FFF2-40B4-BE49-F238E27FC236}">
                <a16:creationId xmlns:a16="http://schemas.microsoft.com/office/drawing/2014/main" id="{B466EB71-FF1C-4B90-9310-42340E4E3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81675"/>
            <a:ext cx="10820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07182A"/>
                </a:solidFill>
              </a:defRPr>
            </a:pPr>
            <a:r>
              <a:rPr sz="1500" b="1">
                <a:solidFill>
                  <a:srgbClr val="07182A"/>
                </a:solidFill>
              </a:rPr>
              <a:t>ภาพรวมปี 2026: ผลตอบแทนเป็นบวก รายได้ปันผลโต และยังไม่กระจุกตัวในหุ้นเดียว</a:t>
            </a:r>
          </a:p>
        </p:txBody>
      </p:sp>
      <p:sp>
        <p:nvSpPr>
          <p:cNvPr id="26" name="footer-demo-2">
            <a:extLst xmlns:a="http://schemas.openxmlformats.org/drawingml/2006/main">
              <a:ext uri="{FF2B5EF4-FFF2-40B4-BE49-F238E27FC236}">
                <a16:creationId xmlns:a16="http://schemas.microsoft.com/office/drawing/2014/main" id="{273F5BFA-75CB-4500-A9F6-437C80D83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27" name="footer-page-2">
            <a:extLst xmlns:a="http://schemas.openxmlformats.org/drawingml/2006/main">
              <a:ext uri="{FF2B5EF4-FFF2-40B4-BE49-F238E27FC236}">
                <a16:creationId xmlns:a16="http://schemas.microsoft.com/office/drawing/2014/main" id="{47EAF54A-3A7F-48AB-8E35-AD031CCDE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7506774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kicker-3">
            <a:extLst xmlns:a="http://schemas.openxmlformats.org/drawingml/2006/main">
              <a:ext uri="{FF2B5EF4-FFF2-40B4-BE49-F238E27FC236}">
                <a16:creationId xmlns:a16="http://schemas.microsoft.com/office/drawing/2014/main" id="{B8A145C7-CE40-4578-A334-777C0B467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PERFORMANCE TREND</a:t>
            </a:r>
          </a:p>
        </p:txBody>
      </p:sp>
      <p:sp>
        <p:nvSpPr>
          <p:cNvPr id="2" name="title-3">
            <a:extLst xmlns:a="http://schemas.openxmlformats.org/drawingml/2006/main">
              <a:ext uri="{FF2B5EF4-FFF2-40B4-BE49-F238E27FC236}">
                <a16:creationId xmlns:a16="http://schemas.microsoft.com/office/drawing/2014/main" id="{FACACE14-26B0-4852-A5A7-3AA9F8670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มูลค่าพอร์ตและเงินปันผลเติบโตต่อเนื่องตลอด 3 ปี</a:t>
            </a:r>
          </a:p>
        </p:txBody>
      </p:sp>
      <p:sp>
        <p:nvSpPr>
          <p:cNvPr id="3" name="title-rule-3">
            <a:extLst xmlns:a="http://schemas.openxmlformats.org/drawingml/2006/main">
              <a:ext uri="{FF2B5EF4-FFF2-40B4-BE49-F238E27FC236}">
                <a16:creationId xmlns:a16="http://schemas.microsoft.com/office/drawing/2014/main" id="{C17A6B0D-D8D7-40C2-818A-18E0767713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arket-small-title">
            <a:extLst xmlns:a="http://schemas.openxmlformats.org/drawingml/2006/main">
              <a:ext uri="{FF2B5EF4-FFF2-40B4-BE49-F238E27FC236}">
                <a16:creationId xmlns:a16="http://schemas.microsoft.com/office/drawing/2014/main" id="{EE051E90-283D-45E6-B3E0-1D9119490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619250"/>
            <a:ext cx="457200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0253D"/>
                </a:solidFill>
              </a:defRPr>
            </a:pPr>
            <a:r>
              <a:rPr sz="1350" b="1">
                <a:solidFill>
                  <a:srgbClr val="10253D"/>
                </a:solidFill>
              </a:rPr>
              <a:t>มูลค่าตลาด (บาท)</a:t>
            </a:r>
          </a:p>
        </p:txBody>
      </p:sp>
      <p:graphicFrame>
        <p:nvGraphicFramePr>
          <p:cNvPr id="20" name="Chart"/>
          <p:cNvGraphicFramePr/>
          <p:nvPr/>
        </p:nvGraphicFramePr>
        <p:xfrm>
          <a:off xmlns:a="http://schemas.openxmlformats.org/drawingml/2006/main" x="628650" y="1952625"/>
          <a:ext xmlns:a="http://schemas.openxmlformats.org/drawingml/2006/main" cx="6191250" cy="32575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2fd24db289d4c41"/>
          </a:graphicData>
        </a:graphic>
      </p:graphicFrame>
      <p:sp>
        <p:nvSpPr>
          <p:cNvPr id="6" name="trend-separator">
            <a:extLst xmlns:a="http://schemas.openxmlformats.org/drawingml/2006/main">
              <a:ext uri="{FF2B5EF4-FFF2-40B4-BE49-F238E27FC236}">
                <a16:creationId xmlns:a16="http://schemas.microsoft.com/office/drawing/2014/main" id="{F75B9574-0E8B-4BAF-BA9F-DC1B38594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05650" y="1657350"/>
            <a:ext cx="9525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6F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div-small-title">
            <a:extLst xmlns:a="http://schemas.openxmlformats.org/drawingml/2006/main">
              <a:ext uri="{FF2B5EF4-FFF2-40B4-BE49-F238E27FC236}">
                <a16:creationId xmlns:a16="http://schemas.microsoft.com/office/drawing/2014/main" id="{43F9E560-3BA7-4CA2-B57E-2820B6702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1619250"/>
            <a:ext cx="37147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0253D"/>
                </a:solidFill>
              </a:defRPr>
            </a:pPr>
            <a:r>
              <a:rPr sz="1350" b="1">
                <a:solidFill>
                  <a:srgbClr val="10253D"/>
                </a:solidFill>
              </a:rPr>
              <a:t>เงินปันผล (บาท)</a:t>
            </a:r>
          </a:p>
        </p:txBody>
      </p:sp>
      <p:graphicFrame>
        <p:nvGraphicFramePr>
          <p:cNvPr id="23" name="Chart"/>
          <p:cNvGraphicFramePr/>
          <p:nvPr/>
        </p:nvGraphicFramePr>
        <p:xfrm>
          <a:off xmlns:a="http://schemas.openxmlformats.org/drawingml/2006/main" x="7334250" y="1971675"/>
          <a:ext xmlns:a="http://schemas.openxmlformats.org/drawingml/2006/main" cx="4048125" cy="27241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03c275cdf74d95"/>
          </a:graphicData>
        </a:graphic>
      </p:graphicFrame>
      <p:sp>
        <p:nvSpPr>
          <p:cNvPr id="9" name="yield-series">
            <a:extLst xmlns:a="http://schemas.openxmlformats.org/drawingml/2006/main">
              <a:ext uri="{FF2B5EF4-FFF2-40B4-BE49-F238E27FC236}">
                <a16:creationId xmlns:a16="http://schemas.microsoft.com/office/drawing/2014/main" id="{92E9C41E-0BA4-4D72-93B0-AFBA97060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96175" y="4876800"/>
            <a:ext cx="371475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88A64"/>
                </a:solidFill>
              </a:defRPr>
            </a:pPr>
            <a:r>
              <a:rPr sz="1350" b="1">
                <a:solidFill>
                  <a:srgbClr val="188A64"/>
                </a:solidFill>
              </a:rPr>
              <a:t>Yield on Cost   2.85%  →  3.19%  →  3.46%</a:t>
            </a:r>
          </a:p>
        </p:txBody>
      </p:sp>
      <p:sp>
        <p:nvSpPr>
          <p:cNvPr id="10" name="trend-callout-bg">
            <a:extLst xmlns:a="http://schemas.openxmlformats.org/drawingml/2006/main">
              <a:ext uri="{FF2B5EF4-FFF2-40B4-BE49-F238E27FC236}">
                <a16:creationId xmlns:a16="http://schemas.microsoft.com/office/drawing/2014/main" id="{6E7E1080-4CD2-4372-9F62-762709540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53075"/>
            <a:ext cx="10820400" cy="647700"/>
          </a:xfrm>
          <a:prstGeom xmlns:a="http://schemas.openxmlformats.org/drawingml/2006/main" prst="roundRect">
            <a:avLst>
              <a:gd name="adj" fmla="val 17647"/>
            </a:avLst>
          </a:prstGeom>
          <a:solidFill xmlns:a="http://schemas.openxmlformats.org/drawingml/2006/main">
            <a:srgbClr val="E6F6E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trend-callout-rule">
            <a:extLst xmlns:a="http://schemas.openxmlformats.org/drawingml/2006/main">
              <a:ext uri="{FF2B5EF4-FFF2-40B4-BE49-F238E27FC236}">
                <a16:creationId xmlns:a16="http://schemas.microsoft.com/office/drawing/2014/main" id="{062C42EE-448A-4E74-BF67-CB38C9D5A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53075"/>
            <a:ext cx="57150" cy="647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trend-callout-title">
            <a:extLst xmlns:a="http://schemas.openxmlformats.org/drawingml/2006/main">
              <a:ext uri="{FF2B5EF4-FFF2-40B4-BE49-F238E27FC236}">
                <a16:creationId xmlns:a16="http://schemas.microsoft.com/office/drawing/2014/main" id="{D85F28C8-7C04-41FC-97A2-B8A52B076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5629275"/>
            <a:ext cx="103917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0253D"/>
                </a:solidFill>
              </a:defRPr>
            </a:pPr>
            <a:r>
              <a:rPr sz="1575" b="1">
                <a:solidFill>
                  <a:srgbClr val="10253D"/>
                </a:solidFill>
              </a:rPr>
              <a:t>สองเครื่องยนต์ทำงานพร้อมกัน</a:t>
            </a:r>
          </a:p>
        </p:txBody>
      </p:sp>
      <p:sp>
        <p:nvSpPr>
          <p:cNvPr id="13" name="trend-callout-body">
            <a:extLst xmlns:a="http://schemas.openxmlformats.org/drawingml/2006/main">
              <a:ext uri="{FF2B5EF4-FFF2-40B4-BE49-F238E27FC236}">
                <a16:creationId xmlns:a16="http://schemas.microsoft.com/office/drawing/2014/main" id="{584C09D3-500B-479A-A441-599753781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5943600"/>
            <a:ext cx="10391775" cy="1809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67A91"/>
                </a:solidFill>
              </a:defRPr>
            </a:pPr>
            <a:r>
              <a:rPr sz="1200" b="0">
                <a:solidFill>
                  <a:srgbClr val="667A91"/>
                </a:solidFill>
              </a:rPr>
              <a:t>มูลค่าตลาดเพิ่ม 20.20% และเงินปันผลเพิ่ม 46.64% เมื่อเทียบปี 2024 กับปี 2026</a:t>
            </a:r>
          </a:p>
        </p:txBody>
      </p:sp>
      <p:sp>
        <p:nvSpPr>
          <p:cNvPr id="14" name="footer-demo-3">
            <a:extLst xmlns:a="http://schemas.openxmlformats.org/drawingml/2006/main">
              <a:ext uri="{FF2B5EF4-FFF2-40B4-BE49-F238E27FC236}">
                <a16:creationId xmlns:a16="http://schemas.microsoft.com/office/drawing/2014/main" id="{DA542450-8FCB-4B2D-8BC0-6211091E2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15" name="footer-page-3">
            <a:extLst xmlns:a="http://schemas.openxmlformats.org/drawingml/2006/main">
              <a:ext uri="{FF2B5EF4-FFF2-40B4-BE49-F238E27FC236}">
                <a16:creationId xmlns:a16="http://schemas.microsoft.com/office/drawing/2014/main" id="{E269366B-6363-4E4A-879C-98748A05E2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61280330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7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kicker-4">
            <a:extLst xmlns:a="http://schemas.openxmlformats.org/drawingml/2006/main">
              <a:ext uri="{FF2B5EF4-FFF2-40B4-BE49-F238E27FC236}">
                <a16:creationId xmlns:a16="http://schemas.microsoft.com/office/drawing/2014/main" id="{929AD447-6F38-4070-B175-1DDE17B12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PORTFOLIO CONSTRUCTION</a:t>
            </a:r>
          </a:p>
        </p:txBody>
      </p:sp>
      <p:sp>
        <p:nvSpPr>
          <p:cNvPr id="2" name="title-4">
            <a:extLst xmlns:a="http://schemas.openxmlformats.org/drawingml/2006/main">
              <a:ext uri="{FF2B5EF4-FFF2-40B4-BE49-F238E27FC236}">
                <a16:creationId xmlns:a16="http://schemas.microsoft.com/office/drawing/2014/main" id="{4F53DB32-83EA-4E35-A622-E9AB3D07A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พอร์ตกระจายรายหุ้นค่อนข้างดี — หุ้นใหญ่สุดมีน้ำหนัก 14.03%</a:t>
            </a:r>
          </a:p>
        </p:txBody>
      </p:sp>
      <p:sp>
        <p:nvSpPr>
          <p:cNvPr id="3" name="title-rule-4">
            <a:extLst xmlns:a="http://schemas.openxmlformats.org/drawingml/2006/main">
              <a:ext uri="{FF2B5EF4-FFF2-40B4-BE49-F238E27FC236}">
                <a16:creationId xmlns:a16="http://schemas.microsoft.com/office/drawing/2014/main" id="{1A3161B6-1544-4871-9449-0E8D89785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graphicFrame>
        <p:nvGraphicFramePr>
          <p:cNvPr id="17" name="Chart"/>
          <p:cNvGraphicFramePr/>
          <p:nvPr/>
        </p:nvGraphicFramePr>
        <p:xfrm>
          <a:off xmlns:a="http://schemas.openxmlformats.org/drawingml/2006/main" x="609600" y="1619250"/>
          <a:ext xmlns:a="http://schemas.openxmlformats.org/drawingml/2006/main" cx="7524750" cy="4191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9f08f6834d64d92"/>
          </a:graphicData>
        </a:graphic>
      </p:graphicFrame>
      <p:sp>
        <p:nvSpPr>
          <p:cNvPr id="5" name="alloc-top1">
            <a:extLst xmlns:a="http://schemas.openxmlformats.org/drawingml/2006/main">
              <a:ext uri="{FF2B5EF4-FFF2-40B4-BE49-F238E27FC236}">
                <a16:creationId xmlns:a16="http://schemas.microsoft.com/office/drawing/2014/main" id="{3281CB8D-A599-449C-8425-C9FB04115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53475" y="1885950"/>
            <a:ext cx="2190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3525" b="1">
                <a:solidFill>
                  <a:srgbClr val="07182A"/>
                </a:solidFill>
              </a:defRPr>
            </a:pPr>
            <a:r>
              <a:rPr sz="3525" b="1">
                <a:solidFill>
                  <a:srgbClr val="07182A"/>
                </a:solidFill>
              </a:rPr>
              <a:t>14.03%</a:t>
            </a:r>
          </a:p>
        </p:txBody>
      </p:sp>
      <p:sp>
        <p:nvSpPr>
          <p:cNvPr id="6" name="alloc-top1-label">
            <a:extLst xmlns:a="http://schemas.openxmlformats.org/drawingml/2006/main">
              <a:ext uri="{FF2B5EF4-FFF2-40B4-BE49-F238E27FC236}">
                <a16:creationId xmlns:a16="http://schemas.microsoft.com/office/drawing/2014/main" id="{BFCF8340-DD75-4E12-8778-A4F3BF1FA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53475" y="2514600"/>
            <a:ext cx="219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667A91"/>
                </a:solidFill>
              </a:defRPr>
            </a:pPr>
            <a:r>
              <a:rPr sz="1350" b="1">
                <a:solidFill>
                  <a:srgbClr val="667A91"/>
                </a:solidFill>
              </a:rPr>
              <a:t>น้ำหนักหุ้นใหญ่สุด</a:t>
            </a:r>
          </a:p>
          <a:p xmlns:a="http://schemas.openxmlformats.org/drawingml/2006/main">
            <a:pPr algn="ctr">
              <a:defRPr sz="1350" b="1">
                <a:solidFill>
                  <a:srgbClr val="667A91"/>
                </a:solidFill>
              </a:defRPr>
            </a:pPr>
            <a:r>
              <a:rPr sz="1350" b="1">
                <a:solidFill>
                  <a:srgbClr val="667A91"/>
                </a:solidFill>
              </a:rPr>
              <a:t>GULF</a:t>
            </a:r>
          </a:p>
        </p:txBody>
      </p:sp>
      <p:sp>
        <p:nvSpPr>
          <p:cNvPr id="7" name="alloc-side-rule">
            <a:extLst xmlns:a="http://schemas.openxmlformats.org/drawingml/2006/main">
              <a:ext uri="{FF2B5EF4-FFF2-40B4-BE49-F238E27FC236}">
                <a16:creationId xmlns:a16="http://schemas.microsoft.com/office/drawing/2014/main" id="{9EA31D11-FB0C-4931-9AEB-59EB7C225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1790700"/>
            <a:ext cx="28575" cy="33623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alloc-top3">
            <a:extLst xmlns:a="http://schemas.openxmlformats.org/drawingml/2006/main">
              <a:ext uri="{FF2B5EF4-FFF2-40B4-BE49-F238E27FC236}">
                <a16:creationId xmlns:a16="http://schemas.microsoft.com/office/drawing/2014/main" id="{D5D615B4-49C5-4228-B88D-7556926AE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48725" y="3514725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0253D"/>
                </a:solidFill>
              </a:defRPr>
            </a:pPr>
            <a:r>
              <a:rPr sz="1575" b="1">
                <a:solidFill>
                  <a:srgbClr val="10253D"/>
                </a:solidFill>
              </a:rPr>
              <a:t>Top 3  =  37.98%</a:t>
            </a:r>
          </a:p>
        </p:txBody>
      </p:sp>
      <p:sp>
        <p:nvSpPr>
          <p:cNvPr id="9" name="alloc-top5">
            <a:extLst xmlns:a="http://schemas.openxmlformats.org/drawingml/2006/main">
              <a:ext uri="{FF2B5EF4-FFF2-40B4-BE49-F238E27FC236}">
                <a16:creationId xmlns:a16="http://schemas.microsoft.com/office/drawing/2014/main" id="{47224A85-5941-4609-BF85-A899546CD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48725" y="40386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0253D"/>
                </a:solidFill>
              </a:defRPr>
            </a:pPr>
            <a:r>
              <a:rPr sz="1575" b="1">
                <a:solidFill>
                  <a:srgbClr val="10253D"/>
                </a:solidFill>
              </a:rPr>
              <a:t>Top 5  =  58.13%</a:t>
            </a:r>
          </a:p>
        </p:txBody>
      </p:sp>
      <p:sp>
        <p:nvSpPr>
          <p:cNvPr id="10" name="alloc-range">
            <a:extLst xmlns:a="http://schemas.openxmlformats.org/drawingml/2006/main">
              <a:ext uri="{FF2B5EF4-FFF2-40B4-BE49-F238E27FC236}">
                <a16:creationId xmlns:a16="http://schemas.microsoft.com/office/drawing/2014/main" id="{D084F2AF-27A0-4DAD-8B6F-062BF89F7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48725" y="4657725"/>
            <a:ext cx="20955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67A91"/>
                </a:solidFill>
              </a:defRPr>
            </a:pPr>
            <a:r>
              <a:rPr sz="1350" b="0">
                <a:solidFill>
                  <a:srgbClr val="667A91"/>
                </a:solidFill>
              </a:rPr>
              <a:t>ช่วงน้ำหนักรายตัว</a:t>
            </a:r>
          </a:p>
          <a:p xmlns:a="http://schemas.openxmlformats.org/drawingml/2006/main">
            <a:pPr algn="l">
              <a:defRPr sz="1350" b="0">
                <a:solidFill>
                  <a:srgbClr val="667A91"/>
                </a:solidFill>
              </a:defRPr>
            </a:pPr>
            <a:r>
              <a:rPr sz="1350" b="0">
                <a:solidFill>
                  <a:srgbClr val="667A91"/>
                </a:solidFill>
              </a:rPr>
              <a:t>7.04% — 14.03%</a:t>
            </a:r>
          </a:p>
        </p:txBody>
      </p:sp>
      <p:sp>
        <p:nvSpPr>
          <p:cNvPr id="11" name="alloc-note">
            <a:extLst xmlns:a="http://schemas.openxmlformats.org/drawingml/2006/main">
              <a:ext uri="{FF2B5EF4-FFF2-40B4-BE49-F238E27FC236}">
                <a16:creationId xmlns:a16="http://schemas.microsoft.com/office/drawing/2014/main" id="{FD5C13E8-6B7C-417D-8AC9-39ACFF697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91225"/>
            <a:ext cx="6953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67A91"/>
                </a:solidFill>
              </a:defRPr>
            </a:pPr>
            <a:r>
              <a:rPr sz="900" b="0">
                <a:solidFill>
                  <a:srgbClr val="667A91"/>
                </a:solidFill>
              </a:rPr>
              <a:t>สัดส่วนรวม 99.99% จากการปัดทศนิยมของข้อมูลต้นทาง</a:t>
            </a:r>
          </a:p>
        </p:txBody>
      </p:sp>
      <p:sp>
        <p:nvSpPr>
          <p:cNvPr id="12" name="footer-demo-4">
            <a:extLst xmlns:a="http://schemas.openxmlformats.org/drawingml/2006/main">
              <a:ext uri="{FF2B5EF4-FFF2-40B4-BE49-F238E27FC236}">
                <a16:creationId xmlns:a16="http://schemas.microsoft.com/office/drawing/2014/main" id="{723469D0-9B12-4B03-B766-8EF597DAC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13" name="footer-page-4">
            <a:extLst xmlns:a="http://schemas.openxmlformats.org/drawingml/2006/main">
              <a:ext uri="{FF2B5EF4-FFF2-40B4-BE49-F238E27FC236}">
                <a16:creationId xmlns:a16="http://schemas.microsoft.com/office/drawing/2014/main" id="{9E8DB987-763E-4CE4-9200-80813716A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1863456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kicker-5">
            <a:extLst xmlns:a="http://schemas.openxmlformats.org/drawingml/2006/main">
              <a:ext uri="{FF2B5EF4-FFF2-40B4-BE49-F238E27FC236}">
                <a16:creationId xmlns:a16="http://schemas.microsoft.com/office/drawing/2014/main" id="{E20E060B-6A4D-4CD5-BC70-5944D3BF8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RETURN DRIVERS</a:t>
            </a:r>
          </a:p>
        </p:txBody>
      </p:sp>
      <p:sp>
        <p:nvSpPr>
          <p:cNvPr id="2" name="title-5">
            <a:extLst xmlns:a="http://schemas.openxmlformats.org/drawingml/2006/main">
              <a:ext uri="{FF2B5EF4-FFF2-40B4-BE49-F238E27FC236}">
                <a16:creationId xmlns:a16="http://schemas.microsoft.com/office/drawing/2014/main" id="{633290DD-06F0-43E6-866F-7B67411CA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8 ใน 10 หุ้นให้ Price Return เป็นบวก นำโดย DELTA และ KBANK</a:t>
            </a:r>
          </a:p>
        </p:txBody>
      </p:sp>
      <p:sp>
        <p:nvSpPr>
          <p:cNvPr id="3" name="title-rule-5">
            <a:extLst xmlns:a="http://schemas.openxmlformats.org/drawingml/2006/main">
              <a:ext uri="{FF2B5EF4-FFF2-40B4-BE49-F238E27FC236}">
                <a16:creationId xmlns:a16="http://schemas.microsoft.com/office/drawing/2014/main" id="{BE5CC745-EC66-4401-BC81-258ACC1C3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graphicFrame>
        <p:nvGraphicFramePr>
          <p:cNvPr id="17" name="Chart"/>
          <p:cNvGraphicFramePr/>
          <p:nvPr/>
        </p:nvGraphicFramePr>
        <p:xfrm>
          <a:off xmlns:a="http://schemas.openxmlformats.org/drawingml/2006/main" x="619125" y="1619250"/>
          <a:ext xmlns:a="http://schemas.openxmlformats.org/drawingml/2006/main" cx="7858125" cy="42100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1bad7ddcd504375"/>
          </a:graphicData>
        </a:graphic>
      </p:graphicFrame>
      <p:sp>
        <p:nvSpPr>
          <p:cNvPr id="5" name="return-side-rule">
            <a:extLst xmlns:a="http://schemas.openxmlformats.org/drawingml/2006/main">
              <a:ext uri="{FF2B5EF4-FFF2-40B4-BE49-F238E27FC236}">
                <a16:creationId xmlns:a16="http://schemas.microsoft.com/office/drawing/2014/main" id="{B14B3B3B-0748-46BC-B09C-B203D2A28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72525" y="1724025"/>
            <a:ext cx="28575" cy="3581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winner-label">
            <a:extLst xmlns:a="http://schemas.openxmlformats.org/drawingml/2006/main">
              <a:ext uri="{FF2B5EF4-FFF2-40B4-BE49-F238E27FC236}">
                <a16:creationId xmlns:a16="http://schemas.microsoft.com/office/drawing/2014/main" id="{1D643301-B748-40BB-8D78-2DC9AEA72D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1809750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667A91"/>
                </a:solidFill>
              </a:defRPr>
            </a:pPr>
            <a:r>
              <a:rPr sz="1200" b="1">
                <a:solidFill>
                  <a:srgbClr val="667A91"/>
                </a:solidFill>
              </a:rPr>
              <a:t>ผู้นำผลตอบแทน</a:t>
            </a:r>
          </a:p>
        </p:txBody>
      </p:sp>
      <p:sp>
        <p:nvSpPr>
          <p:cNvPr id="7" name="winner">
            <a:extLst xmlns:a="http://schemas.openxmlformats.org/drawingml/2006/main">
              <a:ext uri="{FF2B5EF4-FFF2-40B4-BE49-F238E27FC236}">
                <a16:creationId xmlns:a16="http://schemas.microsoft.com/office/drawing/2014/main" id="{E1EF3E6A-CBD7-4959-A2B8-AAC569E3E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162175"/>
            <a:ext cx="2286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7182A"/>
                </a:solidFill>
              </a:defRPr>
            </a:pPr>
            <a:r>
              <a:rPr sz="2100" b="1">
                <a:solidFill>
                  <a:srgbClr val="07182A"/>
                </a:solidFill>
              </a:rPr>
              <a:t>DELTA</a:t>
            </a:r>
          </a:p>
        </p:txBody>
      </p:sp>
      <p:sp>
        <p:nvSpPr>
          <p:cNvPr id="8" name="winner-pct">
            <a:extLst xmlns:a="http://schemas.openxmlformats.org/drawingml/2006/main">
              <a:ext uri="{FF2B5EF4-FFF2-40B4-BE49-F238E27FC236}">
                <a16:creationId xmlns:a16="http://schemas.microsoft.com/office/drawing/2014/main" id="{D947C35E-FB8E-4959-A151-4FB6468FA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609850"/>
            <a:ext cx="228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88A64"/>
                </a:solidFill>
              </a:defRPr>
            </a:pPr>
            <a:r>
              <a:rPr sz="2550" b="1">
                <a:solidFill>
                  <a:srgbClr val="188A64"/>
                </a:solidFill>
              </a:rPr>
              <a:t>+13.95%</a:t>
            </a:r>
          </a:p>
        </p:txBody>
      </p:sp>
      <p:sp>
        <p:nvSpPr>
          <p:cNvPr id="9" name="laggard-label">
            <a:extLst xmlns:a="http://schemas.openxmlformats.org/drawingml/2006/main">
              <a:ext uri="{FF2B5EF4-FFF2-40B4-BE49-F238E27FC236}">
                <a16:creationId xmlns:a16="http://schemas.microsoft.com/office/drawing/2014/main" id="{0B082C42-66AE-4B15-99B0-45A41E40D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3629025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667A91"/>
                </a:solidFill>
              </a:defRPr>
            </a:pPr>
            <a:r>
              <a:rPr sz="1200" b="1">
                <a:solidFill>
                  <a:srgbClr val="667A91"/>
                </a:solidFill>
              </a:rPr>
              <a:t>สถานะติดลบ</a:t>
            </a:r>
          </a:p>
        </p:txBody>
      </p:sp>
      <p:sp>
        <p:nvSpPr>
          <p:cNvPr id="10" name="laggard">
            <a:extLst xmlns:a="http://schemas.openxmlformats.org/drawingml/2006/main">
              <a:ext uri="{FF2B5EF4-FFF2-40B4-BE49-F238E27FC236}">
                <a16:creationId xmlns:a16="http://schemas.microsoft.com/office/drawing/2014/main" id="{44DF3202-B860-4BB3-BFDF-1EA4B1115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4000500"/>
            <a:ext cx="228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64747"/>
                </a:solidFill>
              </a:defRPr>
            </a:pPr>
            <a:r>
              <a:rPr sz="1575" b="1">
                <a:solidFill>
                  <a:srgbClr val="C64747"/>
                </a:solidFill>
              </a:rPr>
              <a:t>CPALL  -5.80%</a:t>
            </a:r>
          </a:p>
          <a:p xmlns:a="http://schemas.openxmlformats.org/drawingml/2006/main">
            <a:pPr algn="l">
              <a:defRPr sz="1575" b="1">
                <a:solidFill>
                  <a:srgbClr val="C64747"/>
                </a:solidFill>
              </a:defRPr>
            </a:pPr>
            <a:r>
              <a:rPr sz="1575" b="1">
                <a:solidFill>
                  <a:srgbClr val="C64747"/>
                </a:solidFill>
              </a:rPr>
              <a:t>AOT       -7.13%</a:t>
            </a:r>
          </a:p>
        </p:txBody>
      </p:sp>
      <p:sp>
        <p:nvSpPr>
          <p:cNvPr id="11" name="return-message">
            <a:extLst xmlns:a="http://schemas.openxmlformats.org/drawingml/2006/main">
              <a:ext uri="{FF2B5EF4-FFF2-40B4-BE49-F238E27FC236}">
                <a16:creationId xmlns:a16="http://schemas.microsoft.com/office/drawing/2014/main" id="{5686A5AC-DD40-40DA-A619-A6FB43806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62650"/>
            <a:ext cx="1082040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07182A"/>
                </a:solidFill>
              </a:defRPr>
            </a:pPr>
            <a:r>
              <a:rPr sz="1350" b="1">
                <a:solidFill>
                  <a:srgbClr val="07182A"/>
                </a:solidFill>
              </a:rPr>
              <a:t>ประเด็นสำคัญ: ทบทวน Investment Thesis ของ 2 laggards แยกจากความผันผวนระยะสั้น</a:t>
            </a:r>
          </a:p>
        </p:txBody>
      </p:sp>
      <p:sp>
        <p:nvSpPr>
          <p:cNvPr id="12" name="footer-demo-5">
            <a:extLst xmlns:a="http://schemas.openxmlformats.org/drawingml/2006/main">
              <a:ext uri="{FF2B5EF4-FFF2-40B4-BE49-F238E27FC236}">
                <a16:creationId xmlns:a16="http://schemas.microsoft.com/office/drawing/2014/main" id="{92CE5080-E713-48B7-8C34-250F5A5E6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13" name="footer-page-5">
            <a:extLst xmlns:a="http://schemas.openxmlformats.org/drawingml/2006/main">
              <a:ext uri="{FF2B5EF4-FFF2-40B4-BE49-F238E27FC236}">
                <a16:creationId xmlns:a16="http://schemas.microsoft.com/office/drawing/2014/main" id="{4E1A580C-5195-4824-8F5D-C5C982219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21174295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7182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s6-kicker">
            <a:extLst xmlns:a="http://schemas.openxmlformats.org/drawingml/2006/main">
              <a:ext uri="{FF2B5EF4-FFF2-40B4-BE49-F238E27FC236}">
                <a16:creationId xmlns:a16="http://schemas.microsoft.com/office/drawing/2014/main" id="{560AF3D5-F32A-4249-B87C-F839C2CC1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0525"/>
            <a:ext cx="40957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43C6D8"/>
                </a:solidFill>
              </a:defRPr>
            </a:pPr>
            <a:r>
              <a:rPr sz="900" b="1" spc="2">
                <a:solidFill>
                  <a:srgbClr val="43C6D8"/>
                </a:solidFill>
              </a:rPr>
              <a:t>PORTFOLIO STRENGTHS</a:t>
            </a:r>
          </a:p>
        </p:txBody>
      </p:sp>
      <p:sp>
        <p:nvSpPr>
          <p:cNvPr id="2" name="s6-title">
            <a:extLst xmlns:a="http://schemas.openxmlformats.org/drawingml/2006/main">
              <a:ext uri="{FF2B5EF4-FFF2-40B4-BE49-F238E27FC236}">
                <a16:creationId xmlns:a16="http://schemas.microsoft.com/office/drawing/2014/main" id="{FDF4D82F-B69C-4E2D-AF77-067E2FFA0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88582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FFFFFF"/>
                </a:solidFill>
              </a:defRPr>
            </a:pPr>
            <a:r>
              <a:rPr sz="2925" b="1">
                <a:solidFill>
                  <a:srgbClr val="FFFFFF"/>
                </a:solidFill>
              </a:rPr>
              <a:t>Growth + Dividend ช่วยถ่วงสมดุล</a:t>
            </a:r>
          </a:p>
          <a:p xmlns:a="http://schemas.openxmlformats.org/drawingml/2006/main">
            <a:pPr algn="l">
              <a:defRPr sz="2925" b="1">
                <a:solidFill>
                  <a:srgbClr val="FFFFFF"/>
                </a:solidFill>
              </a:defRPr>
            </a:pPr>
            <a:r>
              <a:rPr sz="2925" b="1">
                <a:solidFill>
                  <a:srgbClr val="FFFFFF"/>
                </a:solidFill>
              </a:rPr>
              <a:t>ระหว่างมูลค่าและกระแสเงินสด</a:t>
            </a:r>
          </a:p>
        </p:txBody>
      </p:sp>
      <p:sp>
        <p:nvSpPr>
          <p:cNvPr id="3" name="s6-rule">
            <a:extLst xmlns:a="http://schemas.openxmlformats.org/drawingml/2006/main">
              <a:ext uri="{FF2B5EF4-FFF2-40B4-BE49-F238E27FC236}">
                <a16:creationId xmlns:a16="http://schemas.microsoft.com/office/drawing/2014/main" id="{629ED938-658A-4403-A8AA-312D0CDA1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43100"/>
            <a:ext cx="5143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6-big">
            <a:extLst xmlns:a="http://schemas.openxmlformats.org/drawingml/2006/main">
              <a:ext uri="{FF2B5EF4-FFF2-40B4-BE49-F238E27FC236}">
                <a16:creationId xmlns:a16="http://schemas.microsoft.com/office/drawing/2014/main" id="{E52B30CC-B632-482A-A576-1ECBB495E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95550"/>
            <a:ext cx="2857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43C6D8"/>
                </a:solidFill>
              </a:defRPr>
            </a:pPr>
            <a:r>
              <a:rPr sz="4350" b="1">
                <a:solidFill>
                  <a:srgbClr val="43C6D8"/>
                </a:solidFill>
              </a:rPr>
              <a:t>20.20%</a:t>
            </a:r>
          </a:p>
        </p:txBody>
      </p:sp>
      <p:sp>
        <p:nvSpPr>
          <p:cNvPr id="5" name="s6-big-label">
            <a:extLst xmlns:a="http://schemas.openxmlformats.org/drawingml/2006/main">
              <a:ext uri="{FF2B5EF4-FFF2-40B4-BE49-F238E27FC236}">
                <a16:creationId xmlns:a16="http://schemas.microsoft.com/office/drawing/2014/main" id="{0907D3CF-7653-4095-86C6-C61B11F9B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" y="3267075"/>
            <a:ext cx="26670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B9CFE2"/>
                </a:solidFill>
              </a:defRPr>
            </a:pPr>
            <a:r>
              <a:rPr sz="1425" b="1">
                <a:solidFill>
                  <a:srgbClr val="B9CFE2"/>
                </a:solidFill>
              </a:rPr>
              <a:t>มูลค่าตลาดเพิ่มขึ้น</a:t>
            </a:r>
          </a:p>
          <a:p xmlns:a="http://schemas.openxmlformats.org/drawingml/2006/main">
            <a:pPr algn="l">
              <a:defRPr sz="1425" b="1">
                <a:solidFill>
                  <a:srgbClr val="B9CFE2"/>
                </a:solidFill>
              </a:defRPr>
            </a:pPr>
            <a:r>
              <a:rPr sz="1425" b="1">
                <a:solidFill>
                  <a:srgbClr val="B9CFE2"/>
                </a:solidFill>
              </a:rPr>
              <a:t>2024 → 2026</a:t>
            </a:r>
          </a:p>
        </p:txBody>
      </p:sp>
      <p:sp>
        <p:nvSpPr>
          <p:cNvPr id="6" name="s6-and">
            <a:extLst xmlns:a="http://schemas.openxmlformats.org/drawingml/2006/main">
              <a:ext uri="{FF2B5EF4-FFF2-40B4-BE49-F238E27FC236}">
                <a16:creationId xmlns:a16="http://schemas.microsoft.com/office/drawing/2014/main" id="{5A446888-2C4C-4A73-98E2-15711DE36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81425" y="2771775"/>
            <a:ext cx="619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3075" b="1">
                <a:solidFill>
                  <a:srgbClr val="6F8BA5"/>
                </a:solidFill>
              </a:defRPr>
            </a:pPr>
            <a:r>
              <a:rPr sz="3075" b="1">
                <a:solidFill>
                  <a:srgbClr val="6F8BA5"/>
                </a:solidFill>
              </a:rPr>
              <a:t>+</a:t>
            </a:r>
          </a:p>
        </p:txBody>
      </p:sp>
      <p:sp>
        <p:nvSpPr>
          <p:cNvPr id="7" name="s6-big2">
            <a:extLst xmlns:a="http://schemas.openxmlformats.org/drawingml/2006/main">
              <a:ext uri="{FF2B5EF4-FFF2-40B4-BE49-F238E27FC236}">
                <a16:creationId xmlns:a16="http://schemas.microsoft.com/office/drawing/2014/main" id="{7149263B-AD21-4933-8B34-7778D0859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33925" y="2495550"/>
            <a:ext cx="2857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FFFFF"/>
                </a:solidFill>
              </a:defRPr>
            </a:pPr>
            <a:r>
              <a:rPr sz="4350" b="1">
                <a:solidFill>
                  <a:srgbClr val="FFFFFF"/>
                </a:solidFill>
              </a:rPr>
              <a:t>46.64%</a:t>
            </a:r>
          </a:p>
        </p:txBody>
      </p:sp>
      <p:sp>
        <p:nvSpPr>
          <p:cNvPr id="8" name="s6-big2-label">
            <a:extLst xmlns:a="http://schemas.openxmlformats.org/drawingml/2006/main">
              <a:ext uri="{FF2B5EF4-FFF2-40B4-BE49-F238E27FC236}">
                <a16:creationId xmlns:a16="http://schemas.microsoft.com/office/drawing/2014/main" id="{2CA72BDC-5A89-4374-98C8-661091F5F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72025" y="3267075"/>
            <a:ext cx="26670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B9CFE2"/>
                </a:solidFill>
              </a:defRPr>
            </a:pPr>
            <a:r>
              <a:rPr sz="1425" b="1">
                <a:solidFill>
                  <a:srgbClr val="B9CFE2"/>
                </a:solidFill>
              </a:rPr>
              <a:t>เงินปันผลเพิ่มขึ้น</a:t>
            </a:r>
          </a:p>
          <a:p xmlns:a="http://schemas.openxmlformats.org/drawingml/2006/main">
            <a:pPr algn="l">
              <a:defRPr sz="1425" b="1">
                <a:solidFill>
                  <a:srgbClr val="B9CFE2"/>
                </a:solidFill>
              </a:defRPr>
            </a:pPr>
            <a:r>
              <a:rPr sz="1425" b="1">
                <a:solidFill>
                  <a:srgbClr val="B9CFE2"/>
                </a:solidFill>
              </a:rPr>
              <a:t>2024 → 2026</a:t>
            </a:r>
          </a:p>
        </p:txBody>
      </p:sp>
      <p:sp>
        <p:nvSpPr>
          <p:cNvPr id="9" name="s6-vrule">
            <a:extLst xmlns:a="http://schemas.openxmlformats.org/drawingml/2006/main">
              <a:ext uri="{FF2B5EF4-FFF2-40B4-BE49-F238E27FC236}">
                <a16:creationId xmlns:a16="http://schemas.microsoft.com/office/drawing/2014/main" id="{55CC9745-AEC6-43E5-AAE1-AD3F32728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343150"/>
            <a:ext cx="19050" cy="2247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456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6-b1-dot">
            <a:extLst xmlns:a="http://schemas.openxmlformats.org/drawingml/2006/main">
              <a:ext uri="{FF2B5EF4-FFF2-40B4-BE49-F238E27FC236}">
                <a16:creationId xmlns:a16="http://schemas.microsoft.com/office/drawing/2014/main" id="{17E5FAFF-08DD-421B-89EC-390E3ADAD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2543175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s6-b1">
            <a:extLst xmlns:a="http://schemas.openxmlformats.org/drawingml/2006/main">
              <a:ext uri="{FF2B5EF4-FFF2-40B4-BE49-F238E27FC236}">
                <a16:creationId xmlns:a16="http://schemas.microsoft.com/office/drawing/2014/main" id="{F24F5357-2956-4AB8-9DCA-36A504BC7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05850" y="2447925"/>
            <a:ext cx="2762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FFFFFF"/>
                </a:solidFill>
              </a:defRPr>
            </a:pPr>
            <a:r>
              <a:rPr sz="1275" b="0">
                <a:solidFill>
                  <a:srgbClr val="FFFFFF"/>
                </a:solidFill>
              </a:rPr>
              <a:t>ไม่มีหุ้นเดียวครองพอร์ตมากเกิน 14.03%</a:t>
            </a:r>
          </a:p>
        </p:txBody>
      </p:sp>
      <p:sp>
        <p:nvSpPr>
          <p:cNvPr id="12" name="s6-b2-dot">
            <a:extLst xmlns:a="http://schemas.openxmlformats.org/drawingml/2006/main">
              <a:ext uri="{FF2B5EF4-FFF2-40B4-BE49-F238E27FC236}">
                <a16:creationId xmlns:a16="http://schemas.microsoft.com/office/drawing/2014/main" id="{8F1E4276-EC58-4C7F-9739-67F23FE98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3371850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6-b2">
            <a:extLst xmlns:a="http://schemas.openxmlformats.org/drawingml/2006/main">
              <a:ext uri="{FF2B5EF4-FFF2-40B4-BE49-F238E27FC236}">
                <a16:creationId xmlns:a16="http://schemas.microsoft.com/office/drawing/2014/main" id="{557C07A2-AFCB-4C40-9F0B-306CEE57F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05850" y="3276600"/>
            <a:ext cx="2762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FFFFFF"/>
                </a:solidFill>
              </a:defRPr>
            </a:pPr>
            <a:r>
              <a:rPr sz="1275" b="0">
                <a:solidFill>
                  <a:srgbClr val="FFFFFF"/>
                </a:solidFill>
              </a:rPr>
              <a:t>8 จาก 10 หุ้นมี Price Return เป็นบวก</a:t>
            </a:r>
          </a:p>
        </p:txBody>
      </p:sp>
      <p:sp>
        <p:nvSpPr>
          <p:cNvPr id="14" name="s6-b3-dot">
            <a:extLst xmlns:a="http://schemas.openxmlformats.org/drawingml/2006/main">
              <a:ext uri="{FF2B5EF4-FFF2-40B4-BE49-F238E27FC236}">
                <a16:creationId xmlns:a16="http://schemas.microsoft.com/office/drawing/2014/main" id="{3211075F-C3AB-4AD3-B643-9CAA041F0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4200525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6-b3">
            <a:extLst xmlns:a="http://schemas.openxmlformats.org/drawingml/2006/main">
              <a:ext uri="{FF2B5EF4-FFF2-40B4-BE49-F238E27FC236}">
                <a16:creationId xmlns:a16="http://schemas.microsoft.com/office/drawing/2014/main" id="{EC707D40-666B-4876-A52A-D1EFEF316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05850" y="4105275"/>
            <a:ext cx="2762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FFFFFF"/>
                </a:solidFill>
              </a:defRPr>
            </a:pPr>
            <a:r>
              <a:rPr sz="1275" b="0">
                <a:solidFill>
                  <a:srgbClr val="FFFFFF"/>
                </a:solidFill>
              </a:rPr>
              <a:t>Yield on Cost ดีขึ้นต่อเนื่องเป็น 3.46%</a:t>
            </a:r>
          </a:p>
        </p:txBody>
      </p:sp>
      <p:sp>
        <p:nvSpPr>
          <p:cNvPr id="16" name="s6-takeaway">
            <a:extLst xmlns:a="http://schemas.openxmlformats.org/drawingml/2006/main">
              <a:ext uri="{FF2B5EF4-FFF2-40B4-BE49-F238E27FC236}">
                <a16:creationId xmlns:a16="http://schemas.microsoft.com/office/drawing/2014/main" id="{517FF07D-4ED8-421E-AAE1-32AC46221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10200"/>
            <a:ext cx="1082040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โครงสร้างพอร์ตสร้างผลตอบแทนจากหลายแหล่ง — ไม่ได้พึ่ง Capital Gain เพียงอย่างเดียว</a:t>
            </a:r>
          </a:p>
        </p:txBody>
      </p:sp>
      <p:sp>
        <p:nvSpPr>
          <p:cNvPr id="17" name="footer-demo-6">
            <a:extLst xmlns:a="http://schemas.openxmlformats.org/drawingml/2006/main">
              <a:ext uri="{FF2B5EF4-FFF2-40B4-BE49-F238E27FC236}">
                <a16:creationId xmlns:a16="http://schemas.microsoft.com/office/drawing/2014/main" id="{FC49992F-2500-41EA-A6AC-7A7D6191B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9EB4C9"/>
                </a:solidFill>
              </a:defRPr>
            </a:pPr>
            <a:r>
              <a:rPr sz="750" b="1">
                <a:solidFill>
                  <a:srgbClr val="9EB4C9"/>
                </a:solidFill>
              </a:rPr>
              <a:t>DEMO DATA — SYNTHETIC / NOT A REAL PORTFOLIO</a:t>
            </a:r>
          </a:p>
        </p:txBody>
      </p:sp>
      <p:sp>
        <p:nvSpPr>
          <p:cNvPr id="18" name="footer-page-6">
            <a:extLst xmlns:a="http://schemas.openxmlformats.org/drawingml/2006/main">
              <a:ext uri="{FF2B5EF4-FFF2-40B4-BE49-F238E27FC236}">
                <a16:creationId xmlns:a16="http://schemas.microsoft.com/office/drawing/2014/main" id="{C3BB9C28-C44B-48F9-8C91-4E22AA061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9EB4C9"/>
                </a:solidFill>
              </a:defRPr>
            </a:pPr>
            <a:r>
              <a:rPr sz="750" b="1">
                <a:solidFill>
                  <a:srgbClr val="9EB4C9"/>
                </a:solidFill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9135018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7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kicker-7">
            <a:extLst xmlns:a="http://schemas.openxmlformats.org/drawingml/2006/main">
              <a:ext uri="{FF2B5EF4-FFF2-40B4-BE49-F238E27FC236}">
                <a16:creationId xmlns:a16="http://schemas.microsoft.com/office/drawing/2014/main" id="{CD260826-3932-4196-AD8B-8322B970C8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CONCENTRATION RISK</a:t>
            </a:r>
          </a:p>
        </p:txBody>
      </p:sp>
      <p:sp>
        <p:nvSpPr>
          <p:cNvPr id="2" name="title-7">
            <a:extLst xmlns:a="http://schemas.openxmlformats.org/drawingml/2006/main">
              <a:ext uri="{FF2B5EF4-FFF2-40B4-BE49-F238E27FC236}">
                <a16:creationId xmlns:a16="http://schemas.microsoft.com/office/drawing/2014/main" id="{724C0CA0-AF53-48F6-9825-B1BECA5BC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ความเสี่ยงหลักอยู่ที่ “ประเทศเดียว” และ “กลุ่มการเงิน”</a:t>
            </a:r>
          </a:p>
        </p:txBody>
      </p:sp>
      <p:sp>
        <p:nvSpPr>
          <p:cNvPr id="3" name="title-rule-7">
            <a:extLst xmlns:a="http://schemas.openxmlformats.org/drawingml/2006/main">
              <a:ext uri="{FF2B5EF4-FFF2-40B4-BE49-F238E27FC236}">
                <a16:creationId xmlns:a16="http://schemas.microsoft.com/office/drawing/2014/main" id="{C2E81CE4-9198-4576-AB83-B01CC78D4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thai-label">
            <a:extLst xmlns:a="http://schemas.openxmlformats.org/drawingml/2006/main">
              <a:ext uri="{FF2B5EF4-FFF2-40B4-BE49-F238E27FC236}">
                <a16:creationId xmlns:a16="http://schemas.microsoft.com/office/drawing/2014/main" id="{EBE9A56C-050B-4539-AAE6-EF99927B3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00225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667A91"/>
                </a:solidFill>
              </a:defRPr>
            </a:pPr>
            <a:r>
              <a:rPr sz="1200" b="1">
                <a:solidFill>
                  <a:srgbClr val="667A91"/>
                </a:solidFill>
              </a:rPr>
              <a:t>THAI EQUITY</a:t>
            </a:r>
          </a:p>
        </p:txBody>
      </p:sp>
      <p:sp>
        <p:nvSpPr>
          <p:cNvPr id="5" name="thai-value">
            <a:extLst xmlns:a="http://schemas.openxmlformats.org/drawingml/2006/main">
              <a:ext uri="{FF2B5EF4-FFF2-40B4-BE49-F238E27FC236}">
                <a16:creationId xmlns:a16="http://schemas.microsoft.com/office/drawing/2014/main" id="{9BF4E7E1-6F5D-45F2-980B-F29131EBB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95500"/>
            <a:ext cx="35242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C64747"/>
                </a:solidFill>
              </a:defRPr>
            </a:pPr>
            <a:r>
              <a:rPr sz="5100" b="1">
                <a:solidFill>
                  <a:srgbClr val="C64747"/>
                </a:solidFill>
              </a:rPr>
              <a:t>100%</a:t>
            </a:r>
          </a:p>
        </p:txBody>
      </p:sp>
      <p:sp>
        <p:nvSpPr>
          <p:cNvPr id="6" name="thai-copy">
            <a:extLst xmlns:a="http://schemas.openxmlformats.org/drawingml/2006/main">
              <a:ext uri="{FF2B5EF4-FFF2-40B4-BE49-F238E27FC236}">
                <a16:creationId xmlns:a16="http://schemas.microsoft.com/office/drawing/2014/main" id="{D3D539F2-E27C-4E74-95FC-860B6CE31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057525"/>
            <a:ext cx="3619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67A91"/>
                </a:solidFill>
              </a:defRPr>
            </a:pPr>
            <a:r>
              <a:rPr sz="1425" b="0">
                <a:solidFill>
                  <a:srgbClr val="667A91"/>
                </a:solidFill>
              </a:rPr>
              <a:t>พอร์ตผูกกับเศรษฐกิจไทย</a:t>
            </a:r>
          </a:p>
          <a:p xmlns:a="http://schemas.openxmlformats.org/drawingml/2006/main">
            <a:pPr algn="l">
              <a:defRPr sz="1425" b="0">
                <a:solidFill>
                  <a:srgbClr val="667A91"/>
                </a:solidFill>
              </a:defRPr>
            </a:pPr>
            <a:r>
              <a:rPr sz="1425" b="0">
                <a:solidFill>
                  <a:srgbClr val="667A91"/>
                </a:solidFill>
              </a:rPr>
              <a:t>นโยบายรัฐ และทิศทาง SET</a:t>
            </a:r>
          </a:p>
        </p:txBody>
      </p:sp>
      <p:sp>
        <p:nvSpPr>
          <p:cNvPr id="7" name="risk-divider">
            <a:extLst xmlns:a="http://schemas.openxmlformats.org/drawingml/2006/main">
              <a:ext uri="{FF2B5EF4-FFF2-40B4-BE49-F238E27FC236}">
                <a16:creationId xmlns:a16="http://schemas.microsoft.com/office/drawing/2014/main" id="{2AE4ADA5-F59A-41D5-83BB-0C8A1053A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1704975"/>
            <a:ext cx="19050" cy="37433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6F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inancial-label">
            <a:extLst xmlns:a="http://schemas.openxmlformats.org/drawingml/2006/main">
              <a:ext uri="{FF2B5EF4-FFF2-40B4-BE49-F238E27FC236}">
                <a16:creationId xmlns:a16="http://schemas.microsoft.com/office/drawing/2014/main" id="{13291371-D2E0-4471-886B-D7A40DA25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1790700"/>
            <a:ext cx="33813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667A91"/>
                </a:solidFill>
              </a:defRPr>
            </a:pPr>
            <a:r>
              <a:rPr sz="1200" b="1">
                <a:solidFill>
                  <a:srgbClr val="667A91"/>
                </a:solidFill>
              </a:rPr>
              <a:t>FINANCIAL SECTOR</a:t>
            </a:r>
          </a:p>
        </p:txBody>
      </p:sp>
      <p:sp>
        <p:nvSpPr>
          <p:cNvPr id="9" name="financial-value">
            <a:extLst xmlns:a="http://schemas.openxmlformats.org/drawingml/2006/main">
              <a:ext uri="{FF2B5EF4-FFF2-40B4-BE49-F238E27FC236}">
                <a16:creationId xmlns:a16="http://schemas.microsoft.com/office/drawing/2014/main" id="{A23D7CB5-0467-47EA-B2B3-C16164ADA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3950" y="2095500"/>
            <a:ext cx="381000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B8760A"/>
                </a:solidFill>
              </a:defRPr>
            </a:pPr>
            <a:r>
              <a:rPr sz="5100" b="1">
                <a:solidFill>
                  <a:srgbClr val="B8760A"/>
                </a:solidFill>
              </a:rPr>
              <a:t>25.76%</a:t>
            </a:r>
          </a:p>
        </p:txBody>
      </p:sp>
      <p:sp>
        <p:nvSpPr>
          <p:cNvPr id="10" name="financial-stocks">
            <a:extLst xmlns:a="http://schemas.openxmlformats.org/drawingml/2006/main">
              <a:ext uri="{FF2B5EF4-FFF2-40B4-BE49-F238E27FC236}">
                <a16:creationId xmlns:a16="http://schemas.microsoft.com/office/drawing/2014/main" id="{BB5A82F9-20BC-4F85-81DC-E97EBDB3A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3086100"/>
            <a:ext cx="5429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0253D"/>
                </a:solidFill>
              </a:defRPr>
            </a:pPr>
            <a:r>
              <a:rPr sz="1425" b="1">
                <a:solidFill>
                  <a:srgbClr val="10253D"/>
                </a:solidFill>
              </a:rPr>
              <a:t>KBANK 9.05%  +  BBL 9.30%  +  TISCO 7.41%</a:t>
            </a:r>
          </a:p>
        </p:txBody>
      </p:sp>
      <p:sp>
        <p:nvSpPr>
          <p:cNvPr id="11" name="financial-copy">
            <a:extLst xmlns:a="http://schemas.openxmlformats.org/drawingml/2006/main">
              <a:ext uri="{FF2B5EF4-FFF2-40B4-BE49-F238E27FC236}">
                <a16:creationId xmlns:a16="http://schemas.microsoft.com/office/drawing/2014/main" id="{FCF969C5-CD3C-48EC-97F4-8FFC20B01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3562350"/>
            <a:ext cx="4953000" cy="695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67A91"/>
                </a:solidFill>
              </a:defRPr>
            </a:pPr>
            <a:r>
              <a:rPr sz="1425" b="0">
                <a:solidFill>
                  <a:srgbClr val="667A91"/>
                </a:solidFill>
              </a:rPr>
              <a:t>ไวต่อทิศทางดอกเบี้ย คุณภาพสินเชื่อ</a:t>
            </a:r>
          </a:p>
          <a:p xmlns:a="http://schemas.openxmlformats.org/drawingml/2006/main">
            <a:pPr algn="l">
              <a:defRPr sz="1425" b="0">
                <a:solidFill>
                  <a:srgbClr val="667A91"/>
                </a:solidFill>
              </a:defRPr>
            </a:pPr>
            <a:r>
              <a:rPr sz="1425" b="0">
                <a:solidFill>
                  <a:srgbClr val="667A91"/>
                </a:solidFill>
              </a:rPr>
              <a:t>และวัฏจักรเครดิตของไทย</a:t>
            </a:r>
          </a:p>
        </p:txBody>
      </p:sp>
      <p:sp>
        <p:nvSpPr>
          <p:cNvPr id="12" name="risk-laggard-bg">
            <a:extLst xmlns:a="http://schemas.openxmlformats.org/drawingml/2006/main">
              <a:ext uri="{FF2B5EF4-FFF2-40B4-BE49-F238E27FC236}">
                <a16:creationId xmlns:a16="http://schemas.microsoft.com/office/drawing/2014/main" id="{E9CE486D-5C94-4132-80BC-DB9EA90EF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62500"/>
            <a:ext cx="10820400" cy="1066800"/>
          </a:xfrm>
          <a:prstGeom xmlns:a="http://schemas.openxmlformats.org/drawingml/2006/main" prst="roundRect">
            <a:avLst>
              <a:gd name="adj" fmla="val 10714"/>
            </a:avLst>
          </a:prstGeom>
          <a:solidFill xmlns:a="http://schemas.openxmlformats.org/drawingml/2006/main">
            <a:srgbClr val="FCECE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risk-laggard-rule">
            <a:extLst xmlns:a="http://schemas.openxmlformats.org/drawingml/2006/main">
              <a:ext uri="{FF2B5EF4-FFF2-40B4-BE49-F238E27FC236}">
                <a16:creationId xmlns:a16="http://schemas.microsoft.com/office/drawing/2014/main" id="{669B9B47-F645-43BF-BA0A-D35B765F0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62500"/>
            <a:ext cx="571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6474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isk-laggard-title">
            <a:extLst xmlns:a="http://schemas.openxmlformats.org/drawingml/2006/main">
              <a:ext uri="{FF2B5EF4-FFF2-40B4-BE49-F238E27FC236}">
                <a16:creationId xmlns:a16="http://schemas.microsoft.com/office/drawing/2014/main" id="{8FDB29FD-2494-44BC-9119-1560C338A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4838700"/>
            <a:ext cx="103917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0253D"/>
                </a:solidFill>
              </a:defRPr>
            </a:pPr>
            <a:r>
              <a:rPr sz="1575" b="1">
                <a:solidFill>
                  <a:srgbClr val="10253D"/>
                </a:solidFill>
              </a:rPr>
              <a:t>จุดเฝ้าระวังเพิ่มเติม</a:t>
            </a:r>
          </a:p>
        </p:txBody>
      </p:sp>
      <p:sp>
        <p:nvSpPr>
          <p:cNvPr id="15" name="risk-laggard-body">
            <a:extLst xmlns:a="http://schemas.openxmlformats.org/drawingml/2006/main">
              <a:ext uri="{FF2B5EF4-FFF2-40B4-BE49-F238E27FC236}">
                <a16:creationId xmlns:a16="http://schemas.microsoft.com/office/drawing/2014/main" id="{69B99504-50A0-4D2B-9565-4CB1A159C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5153025"/>
            <a:ext cx="10391775" cy="600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667A91"/>
                </a:solidFill>
              </a:defRPr>
            </a:pPr>
            <a:r>
              <a:rPr sz="1200" b="0">
                <a:solidFill>
                  <a:srgbClr val="667A91"/>
                </a:solidFill>
              </a:rPr>
              <a:t>CPALL (-5.80%) และ AOT (-7.13%) เป็นสองสถานะที่ Price Return ติดลบ ควรทบทวนสมมติฐานการลงทุนเป็นรายบริษัท</a:t>
            </a:r>
          </a:p>
        </p:txBody>
      </p:sp>
      <p:sp>
        <p:nvSpPr>
          <p:cNvPr id="16" name="risk-conclusion">
            <a:extLst xmlns:a="http://schemas.openxmlformats.org/drawingml/2006/main">
              <a:ext uri="{FF2B5EF4-FFF2-40B4-BE49-F238E27FC236}">
                <a16:creationId xmlns:a16="http://schemas.microsoft.com/office/drawing/2014/main" id="{EEE5B1A7-3F38-446C-A900-E28BF84C41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19800"/>
            <a:ext cx="10820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07182A"/>
                </a:solidFill>
              </a:defRPr>
            </a:pPr>
            <a:r>
              <a:rPr sz="1350" b="1">
                <a:solidFill>
                  <a:srgbClr val="07182A"/>
                </a:solidFill>
              </a:rPr>
              <a:t>แม้ไม่กระจุกหุ้นเดียว แต่ยังต้องบริหาร Correlation Risk จากประเทศและ Sector เดียวกัน</a:t>
            </a:r>
          </a:p>
        </p:txBody>
      </p:sp>
      <p:sp>
        <p:nvSpPr>
          <p:cNvPr id="17" name="footer-demo-7">
            <a:extLst xmlns:a="http://schemas.openxmlformats.org/drawingml/2006/main">
              <a:ext uri="{FF2B5EF4-FFF2-40B4-BE49-F238E27FC236}">
                <a16:creationId xmlns:a16="http://schemas.microsoft.com/office/drawing/2014/main" id="{61D093FA-4612-4EED-8D8E-BFA37A372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18" name="footer-page-7">
            <a:extLst xmlns:a="http://schemas.openxmlformats.org/drawingml/2006/main">
              <a:ext uri="{FF2B5EF4-FFF2-40B4-BE49-F238E27FC236}">
                <a16:creationId xmlns:a16="http://schemas.microsoft.com/office/drawing/2014/main" id="{68EEB499-7205-4499-9DB3-0567899A5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60127177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kicker-8">
            <a:extLst xmlns:a="http://schemas.openxmlformats.org/drawingml/2006/main">
              <a:ext uri="{FF2B5EF4-FFF2-40B4-BE49-F238E27FC236}">
                <a16:creationId xmlns:a16="http://schemas.microsoft.com/office/drawing/2014/main" id="{F2D9FA28-7945-4642-BA74-B10256AF9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"/>
            <a:ext cx="571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 spc="2">
                <a:solidFill>
                  <a:srgbClr val="2D72D9"/>
                </a:solidFill>
              </a:defRPr>
            </a:pPr>
            <a:r>
              <a:rPr sz="900" b="1" spc="2">
                <a:solidFill>
                  <a:srgbClr val="2D72D9"/>
                </a:solidFill>
              </a:rPr>
              <a:t>RECOMMENDED ACTIONS</a:t>
            </a:r>
          </a:p>
        </p:txBody>
      </p:sp>
      <p:sp>
        <p:nvSpPr>
          <p:cNvPr id="2" name="title-8">
            <a:extLst xmlns:a="http://schemas.openxmlformats.org/drawingml/2006/main">
              <a:ext uri="{FF2B5EF4-FFF2-40B4-BE49-F238E27FC236}">
                <a16:creationId xmlns:a16="http://schemas.microsoft.com/office/drawing/2014/main" id="{46FBBD2A-74EC-47E9-9047-3CBA20713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10820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53D"/>
                </a:solidFill>
              </a:defRPr>
            </a:pPr>
            <a:r>
              <a:rPr sz="2700" b="1">
                <a:solidFill>
                  <a:srgbClr val="10253D"/>
                </a:solidFill>
              </a:rPr>
              <a:t>รักษาแกนพอร์ตเดิม แต่เพิ่มกรอบควบคุมความเสี่ยงให้ชัดเจน</a:t>
            </a:r>
          </a:p>
        </p:txBody>
      </p:sp>
      <p:sp>
        <p:nvSpPr>
          <p:cNvPr id="3" name="title-rule-8">
            <a:extLst xmlns:a="http://schemas.openxmlformats.org/drawingml/2006/main">
              <a:ext uri="{FF2B5EF4-FFF2-40B4-BE49-F238E27FC236}">
                <a16:creationId xmlns:a16="http://schemas.microsoft.com/office/drawing/2014/main" id="{367F021C-DFB3-4D78-A97D-7EFC486A7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4925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tep-n-0">
            <a:extLst xmlns:a="http://schemas.openxmlformats.org/drawingml/2006/main">
              <a:ext uri="{FF2B5EF4-FFF2-40B4-BE49-F238E27FC236}">
                <a16:creationId xmlns:a16="http://schemas.microsoft.com/office/drawing/2014/main" id="{F65BFAC0-B88A-4A60-BBE5-2FAA9422B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43075"/>
            <a:ext cx="666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D72D9"/>
                </a:solidFill>
              </a:defRPr>
            </a:pPr>
            <a:r>
              <a:rPr sz="2100" b="1">
                <a:solidFill>
                  <a:srgbClr val="2D72D9"/>
                </a:solidFill>
              </a:rPr>
              <a:t>01</a:t>
            </a:r>
          </a:p>
        </p:txBody>
      </p:sp>
      <p:sp>
        <p:nvSpPr>
          <p:cNvPr id="5" name="step-line-0">
            <a:extLst xmlns:a="http://schemas.openxmlformats.org/drawingml/2006/main">
              <a:ext uri="{FF2B5EF4-FFF2-40B4-BE49-F238E27FC236}">
                <a16:creationId xmlns:a16="http://schemas.microsoft.com/office/drawing/2014/main" id="{419525C3-E940-41CB-B088-1C88F80B0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76475"/>
            <a:ext cx="3067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72D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-title-0">
            <a:extLst xmlns:a="http://schemas.openxmlformats.org/drawingml/2006/main">
              <a:ext uri="{FF2B5EF4-FFF2-40B4-BE49-F238E27FC236}">
                <a16:creationId xmlns:a16="http://schemas.microsoft.com/office/drawing/2014/main" id="{0D834D2E-F84D-4895-B20E-DEF4E7E25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30670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53D"/>
                </a:solidFill>
              </a:defRPr>
            </a:pPr>
            <a:r>
              <a:rPr sz="1800" b="1">
                <a:solidFill>
                  <a:srgbClr val="10253D"/>
                </a:solidFill>
              </a:rPr>
              <a:t>กำหนดกรอบ Sector</a:t>
            </a:r>
          </a:p>
        </p:txBody>
      </p:sp>
      <p:sp>
        <p:nvSpPr>
          <p:cNvPr id="7" name="step-body-0">
            <a:extLst xmlns:a="http://schemas.openxmlformats.org/drawingml/2006/main">
              <a:ext uri="{FF2B5EF4-FFF2-40B4-BE49-F238E27FC236}">
                <a16:creationId xmlns:a16="http://schemas.microsoft.com/office/drawing/2014/main" id="{6634DB9C-4739-4EB1-9D0F-089160147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971800"/>
            <a:ext cx="30670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67A91"/>
                </a:solidFill>
              </a:defRPr>
            </a:pPr>
            <a:r>
              <a:rPr sz="1275" b="0">
                <a:solidFill>
                  <a:srgbClr val="667A91"/>
                </a:solidFill>
              </a:rPr>
              <a:t>ตั้งเพดานน้ำหนักกลุ่มการเงิน และทบทวนเมื่อสัดส่วนหลุดกรอบความเสี่ยงที่รับได้</a:t>
            </a:r>
          </a:p>
        </p:txBody>
      </p:sp>
      <p:sp>
        <p:nvSpPr>
          <p:cNvPr id="8" name="step-n-1">
            <a:extLst xmlns:a="http://schemas.openxmlformats.org/drawingml/2006/main">
              <a:ext uri="{FF2B5EF4-FFF2-40B4-BE49-F238E27FC236}">
                <a16:creationId xmlns:a16="http://schemas.microsoft.com/office/drawing/2014/main" id="{DB58806B-E510-4179-BF42-E12B3ADD5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743075"/>
            <a:ext cx="666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43C6D8"/>
                </a:solidFill>
              </a:defRPr>
            </a:pPr>
            <a:r>
              <a:rPr sz="2100" b="1">
                <a:solidFill>
                  <a:srgbClr val="43C6D8"/>
                </a:solidFill>
              </a:rPr>
              <a:t>02</a:t>
            </a:r>
          </a:p>
        </p:txBody>
      </p:sp>
      <p:sp>
        <p:nvSpPr>
          <p:cNvPr id="9" name="step-line-1">
            <a:extLst xmlns:a="http://schemas.openxmlformats.org/drawingml/2006/main">
              <a:ext uri="{FF2B5EF4-FFF2-40B4-BE49-F238E27FC236}">
                <a16:creationId xmlns:a16="http://schemas.microsoft.com/office/drawing/2014/main" id="{54FAFEFE-8276-4A3D-AE0C-415DAF2A4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276475"/>
            <a:ext cx="3067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3C6D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ep-title-1">
            <a:extLst xmlns:a="http://schemas.openxmlformats.org/drawingml/2006/main">
              <a:ext uri="{FF2B5EF4-FFF2-40B4-BE49-F238E27FC236}">
                <a16:creationId xmlns:a16="http://schemas.microsoft.com/office/drawing/2014/main" id="{29120C8E-A1D4-41B5-944B-01B62D626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476500"/>
            <a:ext cx="30670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53D"/>
                </a:solidFill>
              </a:defRPr>
            </a:pPr>
            <a:r>
              <a:rPr sz="1800" b="1">
                <a:solidFill>
                  <a:srgbClr val="10253D"/>
                </a:solidFill>
              </a:rPr>
              <a:t>ลด Single-country risk</a:t>
            </a:r>
          </a:p>
        </p:txBody>
      </p:sp>
      <p:sp>
        <p:nvSpPr>
          <p:cNvPr id="11" name="step-body-1">
            <a:extLst xmlns:a="http://schemas.openxmlformats.org/drawingml/2006/main">
              <a:ext uri="{FF2B5EF4-FFF2-40B4-BE49-F238E27FC236}">
                <a16:creationId xmlns:a16="http://schemas.microsoft.com/office/drawing/2014/main" id="{5F1F2B8F-CB4F-4171-B2C5-6EC981E5B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971800"/>
            <a:ext cx="30670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67A91"/>
                </a:solidFill>
              </a:defRPr>
            </a:pPr>
            <a:r>
              <a:rPr sz="1275" b="0">
                <a:solidFill>
                  <a:srgbClr val="667A91"/>
                </a:solidFill>
              </a:rPr>
              <a:t>พิจารณาสินทรัพย์ต่างประเทศหรือตราสารหนี้ เพื่อเพิ่มแหล่งผลตอบแทนที่ต่างจากหุ้นไทย</a:t>
            </a:r>
          </a:p>
        </p:txBody>
      </p:sp>
      <p:sp>
        <p:nvSpPr>
          <p:cNvPr id="12" name="step-n-2">
            <a:extLst xmlns:a="http://schemas.openxmlformats.org/drawingml/2006/main">
              <a:ext uri="{FF2B5EF4-FFF2-40B4-BE49-F238E27FC236}">
                <a16:creationId xmlns:a16="http://schemas.microsoft.com/office/drawing/2014/main" id="{C4ADB7BF-D0EA-41E6-A18E-3C8E43C13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1743075"/>
            <a:ext cx="666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88A64"/>
                </a:solidFill>
              </a:defRPr>
            </a:pPr>
            <a:r>
              <a:rPr sz="2100" b="1">
                <a:solidFill>
                  <a:srgbClr val="188A64"/>
                </a:solidFill>
              </a:rPr>
              <a:t>03</a:t>
            </a:r>
          </a:p>
        </p:txBody>
      </p:sp>
      <p:sp>
        <p:nvSpPr>
          <p:cNvPr id="13" name="step-line-2">
            <a:extLst xmlns:a="http://schemas.openxmlformats.org/drawingml/2006/main">
              <a:ext uri="{FF2B5EF4-FFF2-40B4-BE49-F238E27FC236}">
                <a16:creationId xmlns:a16="http://schemas.microsoft.com/office/drawing/2014/main" id="{03B87181-0408-44BD-B5AB-FE86C793C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2276475"/>
            <a:ext cx="3067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8A6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tep-title-2">
            <a:extLst xmlns:a="http://schemas.openxmlformats.org/drawingml/2006/main">
              <a:ext uri="{FF2B5EF4-FFF2-40B4-BE49-F238E27FC236}">
                <a16:creationId xmlns:a16="http://schemas.microsoft.com/office/drawing/2014/main" id="{10155213-E509-459B-BC62-D6847137E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2476500"/>
            <a:ext cx="30670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53D"/>
                </a:solidFill>
              </a:defRPr>
            </a:pPr>
            <a:r>
              <a:rPr sz="1800" b="1">
                <a:solidFill>
                  <a:srgbClr val="10253D"/>
                </a:solidFill>
              </a:rPr>
              <a:t>ทบทวน Thesis รายตัว</a:t>
            </a:r>
          </a:p>
        </p:txBody>
      </p:sp>
      <p:sp>
        <p:nvSpPr>
          <p:cNvPr id="15" name="step-body-2">
            <a:extLst xmlns:a="http://schemas.openxmlformats.org/drawingml/2006/main">
              <a:ext uri="{FF2B5EF4-FFF2-40B4-BE49-F238E27FC236}">
                <a16:creationId xmlns:a16="http://schemas.microsoft.com/office/drawing/2014/main" id="{CC6DB3D5-224E-467C-8379-50B011987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2971800"/>
            <a:ext cx="30670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67A91"/>
                </a:solidFill>
              </a:defRPr>
            </a:pPr>
            <a:r>
              <a:rPr sz="1275" b="0">
                <a:solidFill>
                  <a:srgbClr val="667A91"/>
                </a:solidFill>
              </a:rPr>
              <a:t>แยก “ราคาผันผวน” ออกจาก “พื้นฐานเปลี่ยน” สำหรับ CPALL และ AOT ก่อนตัดสินใจ</a:t>
            </a:r>
          </a:p>
        </p:txBody>
      </p:sp>
      <p:sp>
        <p:nvSpPr>
          <p:cNvPr id="16" name="cadence-bg">
            <a:extLst xmlns:a="http://schemas.openxmlformats.org/drawingml/2006/main">
              <a:ext uri="{FF2B5EF4-FFF2-40B4-BE49-F238E27FC236}">
                <a16:creationId xmlns:a16="http://schemas.microsoft.com/office/drawing/2014/main" id="{03710F90-92DB-4739-AD32-47900DC4C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00575"/>
            <a:ext cx="10820400" cy="1152525"/>
          </a:xfrm>
          <a:prstGeom xmlns:a="http://schemas.openxmlformats.org/drawingml/2006/main" prst="roundRect">
            <a:avLst>
              <a:gd name="adj" fmla="val 9917"/>
            </a:avLst>
          </a:prstGeom>
          <a:solidFill xmlns:a="http://schemas.openxmlformats.org/drawingml/2006/main">
            <a:srgbClr val="0718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cadence-title">
            <a:extLst xmlns:a="http://schemas.openxmlformats.org/drawingml/2006/main">
              <a:ext uri="{FF2B5EF4-FFF2-40B4-BE49-F238E27FC236}">
                <a16:creationId xmlns:a16="http://schemas.microsoft.com/office/drawing/2014/main" id="{C8092773-8E3D-434F-8616-7B194C553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810125"/>
            <a:ext cx="266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จังหวะติดตามที่แนะนำ</a:t>
            </a:r>
          </a:p>
        </p:txBody>
      </p:sp>
      <p:sp>
        <p:nvSpPr>
          <p:cNvPr id="18" name="cadence-1">
            <a:extLst xmlns:a="http://schemas.openxmlformats.org/drawingml/2006/main">
              <a:ext uri="{FF2B5EF4-FFF2-40B4-BE49-F238E27FC236}">
                <a16:creationId xmlns:a16="http://schemas.microsoft.com/office/drawing/2014/main" id="{08BA6393-1074-4DAE-A0E1-C62AB0C9B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4772025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43C6D8"/>
                </a:solidFill>
              </a:defRPr>
            </a:pPr>
            <a:r>
              <a:rPr sz="1800" b="1">
                <a:solidFill>
                  <a:srgbClr val="43C6D8"/>
                </a:solidFill>
              </a:rPr>
              <a:t>รายไตรมาส</a:t>
            </a:r>
          </a:p>
        </p:txBody>
      </p:sp>
      <p:sp>
        <p:nvSpPr>
          <p:cNvPr id="19" name="cadence-1b">
            <a:extLst xmlns:a="http://schemas.openxmlformats.org/drawingml/2006/main">
              <a:ext uri="{FF2B5EF4-FFF2-40B4-BE49-F238E27FC236}">
                <a16:creationId xmlns:a16="http://schemas.microsoft.com/office/drawing/2014/main" id="{D4C57753-CC95-4801-A10F-3F8E62BCF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5162550"/>
            <a:ext cx="18097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BBD0E2"/>
                </a:solidFill>
              </a:defRPr>
            </a:pPr>
            <a:r>
              <a:rPr sz="1050" b="0">
                <a:solidFill>
                  <a:srgbClr val="BBD0E2"/>
                </a:solidFill>
              </a:rPr>
              <a:t>ทบทวนพื้นฐานและปันผล</a:t>
            </a:r>
          </a:p>
        </p:txBody>
      </p:sp>
      <p:sp>
        <p:nvSpPr>
          <p:cNvPr id="20" name="cadence-2">
            <a:extLst xmlns:a="http://schemas.openxmlformats.org/drawingml/2006/main">
              <a:ext uri="{FF2B5EF4-FFF2-40B4-BE49-F238E27FC236}">
                <a16:creationId xmlns:a16="http://schemas.microsoft.com/office/drawing/2014/main" id="{798E19ED-369C-4938-A1C6-FE916DE0B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4772025"/>
            <a:ext cx="2000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43C6D8"/>
                </a:solidFill>
              </a:defRPr>
            </a:pPr>
            <a:r>
              <a:rPr sz="1800" b="1">
                <a:solidFill>
                  <a:srgbClr val="43C6D8"/>
                </a:solidFill>
              </a:rPr>
              <a:t>เมื่อหลุดกรอบ</a:t>
            </a:r>
          </a:p>
        </p:txBody>
      </p:sp>
      <p:sp>
        <p:nvSpPr>
          <p:cNvPr id="21" name="cadence-2b">
            <a:extLst xmlns:a="http://schemas.openxmlformats.org/drawingml/2006/main">
              <a:ext uri="{FF2B5EF4-FFF2-40B4-BE49-F238E27FC236}">
                <a16:creationId xmlns:a16="http://schemas.microsoft.com/office/drawing/2014/main" id="{7D0B2807-D666-476A-A102-FD6B9A743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5162550"/>
            <a:ext cx="20002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BBD0E2"/>
                </a:solidFill>
              </a:defRPr>
            </a:pPr>
            <a:r>
              <a:rPr sz="1050" b="0">
                <a:solidFill>
                  <a:srgbClr val="BBD0E2"/>
                </a:solidFill>
              </a:rPr>
              <a:t>พิจารณา Rebalancing</a:t>
            </a:r>
          </a:p>
        </p:txBody>
      </p:sp>
      <p:sp>
        <p:nvSpPr>
          <p:cNvPr id="22" name="cadence-3">
            <a:extLst xmlns:a="http://schemas.openxmlformats.org/drawingml/2006/main">
              <a:ext uri="{FF2B5EF4-FFF2-40B4-BE49-F238E27FC236}">
                <a16:creationId xmlns:a16="http://schemas.microsoft.com/office/drawing/2014/main" id="{ECAACC90-BF99-47C8-A277-7DF53A9F2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4772025"/>
            <a:ext cx="1809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43C6D8"/>
                </a:solidFill>
              </a:defRPr>
            </a:pPr>
            <a:r>
              <a:rPr sz="1800" b="1">
                <a:solidFill>
                  <a:srgbClr val="43C6D8"/>
                </a:solidFill>
              </a:rPr>
              <a:t>ปีละครั้ง</a:t>
            </a:r>
          </a:p>
        </p:txBody>
      </p:sp>
      <p:sp>
        <p:nvSpPr>
          <p:cNvPr id="23" name="cadence-3b">
            <a:extLst xmlns:a="http://schemas.openxmlformats.org/drawingml/2006/main">
              <a:ext uri="{FF2B5EF4-FFF2-40B4-BE49-F238E27FC236}">
                <a16:creationId xmlns:a16="http://schemas.microsoft.com/office/drawing/2014/main" id="{46763741-E364-49C6-B366-1F9F9433C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5162550"/>
            <a:ext cx="18097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BBD0E2"/>
                </a:solidFill>
              </a:defRPr>
            </a:pPr>
            <a:r>
              <a:rPr sz="1050" b="0">
                <a:solidFill>
                  <a:srgbClr val="BBD0E2"/>
                </a:solidFill>
              </a:rPr>
              <a:t>ทบทวนเป้าหมายทั้งพอร์ต</a:t>
            </a:r>
          </a:p>
        </p:txBody>
      </p:sp>
      <p:sp>
        <p:nvSpPr>
          <p:cNvPr id="24" name="disclaimer">
            <a:extLst xmlns:a="http://schemas.openxmlformats.org/drawingml/2006/main">
              <a:ext uri="{FF2B5EF4-FFF2-40B4-BE49-F238E27FC236}">
                <a16:creationId xmlns:a16="http://schemas.microsoft.com/office/drawing/2014/main" id="{EAE2AA7E-18D3-426C-B9CF-E047D1C45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72175"/>
            <a:ext cx="108204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975" b="1">
                <a:solidFill>
                  <a:srgbClr val="C64747"/>
                </a:solidFill>
              </a:defRPr>
            </a:pPr>
            <a:r>
              <a:rPr sz="975" b="1">
                <a:solidFill>
                  <a:srgbClr val="C64747"/>
                </a:solidFill>
              </a:rPr>
              <a:t>ข้อมูลสังเคราะห์เพื่อการสาธิตเท่านั้น ไม่ใช่คำแนะนำหรือการชักชวนให้ซื้อ ขาย หรือถือหลักทรัพย์</a:t>
            </a:r>
          </a:p>
        </p:txBody>
      </p:sp>
      <p:sp>
        <p:nvSpPr>
          <p:cNvPr id="25" name="footer-demo-8">
            <a:extLst xmlns:a="http://schemas.openxmlformats.org/drawingml/2006/main">
              <a:ext uri="{FF2B5EF4-FFF2-40B4-BE49-F238E27FC236}">
                <a16:creationId xmlns:a16="http://schemas.microsoft.com/office/drawing/2014/main" id="{1C7729C6-ACE2-4318-BBDE-9E55E1034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0"/>
            <a:ext cx="4476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DEMO DATA — SYNTHETIC / NOT A REAL PORTFOLIO</a:t>
            </a:r>
          </a:p>
        </p:txBody>
      </p:sp>
      <p:sp>
        <p:nvSpPr>
          <p:cNvPr id="26" name="footer-page-8">
            <a:extLst xmlns:a="http://schemas.openxmlformats.org/drawingml/2006/main">
              <a:ext uri="{FF2B5EF4-FFF2-40B4-BE49-F238E27FC236}">
                <a16:creationId xmlns:a16="http://schemas.microsoft.com/office/drawing/2014/main" id="{46AF7F15-20DC-484A-BF7B-5DBB9BAFC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96625" y="6477000"/>
            <a:ext cx="4095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8192A5"/>
                </a:solidFill>
              </a:defRPr>
            </a:pPr>
            <a:r>
              <a:rPr sz="750" b="1">
                <a:solidFill>
                  <a:srgbClr val="8192A5"/>
                </a:solidFill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74759030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2026-08-26T04:29:39.3850000Z</dcterms:created>
  <dcterms:modified xsi:type="dcterms:W3CDTF">2026-08-26T04:29:39.3850000Z</dcterms:modified>
</coreProperties>
</file>