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slideMasters/slideMaster3.xml" ContentType="application/vnd.openxmlformats-officedocument.presentationml.slideMaster+xml"/>
  <Override PartName="/ppt/slides/slide3.xml" ContentType="application/vnd.openxmlformats-officedocument.presentationml.slide+xml"/>
  <Override PartName="/ppt/slideMasters/slideMaster4.xml" ContentType="application/vnd.openxmlformats-officedocument.presentationml.slideMaster+xml"/>
  <Override PartName="/ppt/slides/slide4.xml" ContentType="application/vnd.openxmlformats-officedocument.presentationml.slide+xml"/>
  <Override PartName="/ppt/slideMasters/slideMaster5.xml" ContentType="application/vnd.openxmlformats-officedocument.presentationml.slideMaster+xml"/>
  <Override PartName="/ppt/slides/slide5.xml" ContentType="application/vnd.openxmlformats-officedocument.presentationml.slide+xml"/>
  <Override PartName="/ppt/slideMasters/slideMaster6.xml" ContentType="application/vnd.openxmlformats-officedocument.presentationml.slideMaster+xml"/>
  <Override PartName="/ppt/slides/slide6.xml" ContentType="application/vnd.openxmlformats-officedocument.presentationml.slide+xml"/>
  <Override PartName="/ppt/slideMasters/slideMaster7.xml" ContentType="application/vnd.openxmlformats-officedocument.presentationml.slideMaster+xml"/>
  <Override PartName="/ppt/slides/slide7.xml" ContentType="application/vnd.openxmlformats-officedocument.presentationml.slide+xml"/>
  <Override PartName="/ppt/slideMasters/slideMaster8.xml" ContentType="application/vnd.openxmlformats-officedocument.presentationml.slideMaster+xml"/>
  <Override PartName="/ppt/slides/slide8.xml" ContentType="application/vnd.openxmlformats-officedocument.presentationml.slide+xml"/>
  <Override PartName="/ppt/slideMasters/slideMaster9.xml" ContentType="application/vnd.openxmlformats-officedocument.presentationml.slideMaster+xml"/>
  <Override PartName="/ppt/slides/slide9.xml" ContentType="application/vnd.openxmlformats-officedocument.presentationml.slide+xml"/>
  <Override PartName="/ppt/slideMasters/slideMaster10.xml" ContentType="application/vnd.openxmlformats-officedocument.presentationml.slideMaster+xml"/>
  <Override PartName="/ppt/slides/slide10.xml" ContentType="application/vnd.openxmlformats-officedocument.presentationml.slide+xml"/>
  <Override PartName="/ppt/slideMasters/slideMaster11.xml" ContentType="application/vnd.openxmlformats-officedocument.presentationml.slideMaster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notesMasterIdLst>
    <p:notesMasterId r:id="rId13"/>
  </p:notesMaster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notesMaster" Target="notesMasters/notesMaster1.xml"/><Relationship Id="rId14" Type="http://schemas.openxmlformats.org/officeDocument/2006/relationships/presProps" Target="presProps.xml"/><Relationship Id="rId15" Type="http://schemas.openxmlformats.org/officeDocument/2006/relationships/viewProps" Target="viewProps.xml"/><Relationship Id="rId16" Type="http://schemas.openxmlformats.org/officeDocument/2006/relationships/theme" Target="theme/theme1.xml"/><Relationship Id="rId1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10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0.xml"/>
		</Relationships>
</file>

<file path=ppt/notesSlides/_rels/notesSlide1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1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_rels/notesSlide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.xml"/>
		</Relationships>
</file>

<file path=ppt/notesSlides/_rels/notesSlide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4.xml"/>
		</Relationships>
</file>

<file path=ppt/notesSlides/_rels/notesSlide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5.xml"/>
		</Relationships>
</file>

<file path=ppt/notesSlides/_rels/notesSlide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6.xml"/>
		</Relationships>
</file>

<file path=ppt/notesSlides/_rels/notesSlide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7.xml"/>
		</Relationships>
</file>

<file path=ppt/notesSlides/_rels/notesSlide8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8.xml"/>
		</Relationships>
</file>

<file path=ppt/notesSlides/_rels/notesSlide9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9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แนะนำโครงการและผู้เสนอ — หลักสูตรออกแบบตาม TOR ของบริษัท เอบีซี จำกัด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เติมรูปถ่าย ชื่อ ตำแหน่ง และประวัติผลงานของวิทยากรในหน้านี้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ปิดการนำเสนอ — เปิดช่วงถาม-ตอบ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สรุปตัวเลขสำคัญของโครงการตามข้อกำหนดใน TOR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ที่มาของโครงการ อ้างอิงหลักการและเหตุผลใน TOR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วัตถุประสงค์ 4 ข้อตาม TOR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จุดเด่นแนวทางการสอน — เน้นปฏิบัติจริงและวัดผลได้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กำหนดการตามตารางใน TOR — ปรับหัวข้อย่อยได้ก่อนวันอบรมจริง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กระบวนการวัดผล — ส่งรายงานสรุปและ Learning Gain ภายใน 7 วันทำการหลังอบรม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รายการส่งมอบครบตามขอบเขตงานข้อ 5 ของ TOR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ผลลัพธ์ที่องค์กรจะได้รับ ตามข้อ 9 ของ TOR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0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1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-2-1.png"/><Relationship Id="rId2" Type="http://schemas.openxmlformats.org/officeDocument/2006/relationships/image" Target="../media/image-2-2.png"/><Relationship Id="rId3" Type="http://schemas.openxmlformats.org/officeDocument/2006/relationships/image" Target="../media/image-2-3.png"/><Relationship Id="rId4" Type="http://schemas.openxmlformats.org/officeDocument/2006/relationships/image" Target="../media/image-2-4.png"/><Relationship Id="rId5" Type="http://schemas.openxmlformats.org/officeDocument/2006/relationships/slideLayout" Target="../slideLayouts/slideLayout1.xml"/><Relationship Id="rId6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-3-1.png"/><Relationship Id="rId2" Type="http://schemas.openxmlformats.org/officeDocument/2006/relationships/image" Target="../media/image-3-2.png"/><Relationship Id="rId3" Type="http://schemas.openxmlformats.org/officeDocument/2006/relationships/image" Target="../media/image-3-3.png"/><Relationship Id="rId4" Type="http://schemas.openxmlformats.org/officeDocument/2006/relationships/image" Target="../media/image-3-4.png"/><Relationship Id="rId5" Type="http://schemas.openxmlformats.org/officeDocument/2006/relationships/slideLayout" Target="../slideLayouts/slideLayout1.xml"/><Relationship Id="rId6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image" Target="../media/image-5-1.png"/><Relationship Id="rId2" Type="http://schemas.openxmlformats.org/officeDocument/2006/relationships/image" Target="../media/image-5-2.png"/><Relationship Id="rId3" Type="http://schemas.openxmlformats.org/officeDocument/2006/relationships/image" Target="../media/image-5-3.png"/><Relationship Id="rId4" Type="http://schemas.openxmlformats.org/officeDocument/2006/relationships/image" Target="../media/image-5-4.png"/><Relationship Id="rId5" Type="http://schemas.openxmlformats.org/officeDocument/2006/relationships/slideLayout" Target="../slideLayouts/slideLayout1.xml"/><Relationship Id="rId6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image" Target="../media/image-7-1.png"/><Relationship Id="rId2" Type="http://schemas.openxmlformats.org/officeDocument/2006/relationships/image" Target="../media/image-7-2.png"/><Relationship Id="rId3" Type="http://schemas.openxmlformats.org/officeDocument/2006/relationships/image" Target="../media/image-7-3.png"/><Relationship Id="rId4" Type="http://schemas.openxmlformats.org/officeDocument/2006/relationships/image" Target="../media/image-7-4.png"/><Relationship Id="rId5" Type="http://schemas.openxmlformats.org/officeDocument/2006/relationships/slideLayout" Target="../slideLayouts/slideLayout1.xml"/><Relationship Id="rId6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image" Target="../media/image-8-1.png"/><Relationship Id="rId2" Type="http://schemas.openxmlformats.org/officeDocument/2006/relationships/image" Target="../media/image-8-1.png"/><Relationship Id="rId3" Type="http://schemas.openxmlformats.org/officeDocument/2006/relationships/image" Target="../media/image-8-1.png"/><Relationship Id="rId4" Type="http://schemas.openxmlformats.org/officeDocument/2006/relationships/image" Target="../media/image-8-1.png"/><Relationship Id="rId5" Type="http://schemas.openxmlformats.org/officeDocument/2006/relationships/image" Target="../media/image-8-1.png"/><Relationship Id="rId6" Type="http://schemas.openxmlformats.org/officeDocument/2006/relationships/image" Target="../media/image-8-1.png"/><Relationship Id="rId7" Type="http://schemas.openxmlformats.org/officeDocument/2006/relationships/slideLayout" Target="../slideLayouts/slideLayout1.xml"/><Relationship Id="rId8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image" Target="../media/image-9-1.png"/><Relationship Id="rId2" Type="http://schemas.openxmlformats.org/officeDocument/2006/relationships/image" Target="../media/image-9-2.png"/><Relationship Id="rId3" Type="http://schemas.openxmlformats.org/officeDocument/2006/relationships/image" Target="../media/image-9-3.png"/><Relationship Id="rId4" Type="http://schemas.openxmlformats.org/officeDocument/2006/relationships/slideLayout" Target="../slideLayouts/slideLayout1.xml"/><Relationship Id="rId5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1E276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9235440" y="-1463040"/>
            <a:ext cx="4206240" cy="4206240"/>
          </a:xfrm>
          <a:prstGeom prst="ellipse">
            <a:avLst/>
          </a:prstGeom>
          <a:solidFill>
            <a:srgbClr val="CADCFC">
              <a:alpha val="10000"/>
            </a:srgbClr>
          </a:solidFill>
          <a:ln/>
        </p:spPr>
      </p:sp>
      <p:sp>
        <p:nvSpPr>
          <p:cNvPr id="3" name="Shape 1"/>
          <p:cNvSpPr/>
          <p:nvPr/>
        </p:nvSpPr>
        <p:spPr>
          <a:xfrm>
            <a:off x="10607040" y="4480560"/>
            <a:ext cx="3108960" cy="3108960"/>
          </a:xfrm>
          <a:prstGeom prst="ellipse">
            <a:avLst/>
          </a:prstGeom>
          <a:solidFill>
            <a:srgbClr val="00B8A9">
              <a:alpha val="18000"/>
            </a:srgbClr>
          </a:solidFill>
          <a:ln/>
        </p:spPr>
      </p:sp>
      <p:sp>
        <p:nvSpPr>
          <p:cNvPr id="4" name="Shape 2"/>
          <p:cNvSpPr/>
          <p:nvPr/>
        </p:nvSpPr>
        <p:spPr>
          <a:xfrm>
            <a:off x="-1280160" y="4754880"/>
            <a:ext cx="2926080" cy="2926080"/>
          </a:xfrm>
          <a:prstGeom prst="ellipse">
            <a:avLst/>
          </a:prstGeom>
          <a:solidFill>
            <a:srgbClr val="CADCFC">
              <a:alpha val="8000"/>
            </a:srgbClr>
          </a:solidFill>
          <a:ln/>
        </p:spPr>
      </p:sp>
      <p:sp>
        <p:nvSpPr>
          <p:cNvPr id="5" name="Shape 3"/>
          <p:cNvSpPr/>
          <p:nvPr/>
        </p:nvSpPr>
        <p:spPr>
          <a:xfrm>
            <a:off x="8732520" y="4709160"/>
            <a:ext cx="292608" cy="292608"/>
          </a:xfrm>
          <a:prstGeom prst="ellipse">
            <a:avLst/>
          </a:prstGeom>
          <a:solidFill>
            <a:srgbClr val="00B8A9"/>
          </a:solidFill>
          <a:ln/>
        </p:spPr>
      </p:sp>
      <p:sp>
        <p:nvSpPr>
          <p:cNvPr id="6" name="Shape 4"/>
          <p:cNvSpPr/>
          <p:nvPr/>
        </p:nvSpPr>
        <p:spPr>
          <a:xfrm>
            <a:off x="1783080" y="960120"/>
            <a:ext cx="182880" cy="182880"/>
          </a:xfrm>
          <a:prstGeom prst="ellipse">
            <a:avLst/>
          </a:prstGeom>
          <a:solidFill>
            <a:srgbClr val="CADCFC">
              <a:alpha val="60000"/>
            </a:srgbClr>
          </a:solidFill>
          <a:ln/>
        </p:spPr>
      </p:sp>
      <p:sp>
        <p:nvSpPr>
          <p:cNvPr id="7" name="Text 5"/>
          <p:cNvSpPr/>
          <p:nvPr/>
        </p:nvSpPr>
        <p:spPr>
          <a:xfrm>
            <a:off x="822960" y="1627632"/>
            <a:ext cx="868680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500" b="1" dirty="0">
                <a:solidFill>
                  <a:srgbClr val="00B8A9"/>
                </a:solidFill>
                <a:latin typeface="Leelawadee UI" pitchFamily="34" charset="0"/>
                <a:ea typeface="Leelawadee UI" pitchFamily="34" charset="-122"/>
                <a:cs typeface="Leelawadee UI" pitchFamily="34" charset="-120"/>
              </a:rPr>
              <a:t>ข้อเสนอโครงการฝึกอบรมพนักงาน</a:t>
            </a:r>
            <a:endParaRPr lang="en-US" sz="1500" dirty="0"/>
          </a:p>
        </p:txBody>
      </p:sp>
      <p:sp>
        <p:nvSpPr>
          <p:cNvPr id="8" name="Text 6"/>
          <p:cNvSpPr/>
          <p:nvPr/>
        </p:nvSpPr>
        <p:spPr>
          <a:xfrm>
            <a:off x="822960" y="2057400"/>
            <a:ext cx="10424160" cy="9601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4400" b="1" dirty="0">
                <a:solidFill>
                  <a:srgbClr val="FFFFFF"/>
                </a:solidFill>
                <a:latin typeface="Leelawadee UI" pitchFamily="34" charset="0"/>
                <a:ea typeface="Leelawadee UI" pitchFamily="34" charset="-122"/>
                <a:cs typeface="Leelawadee UI" pitchFamily="34" charset="-120"/>
              </a:rPr>
              <a:t>การใช้งาน AI เพื่อการทำงาน</a:t>
            </a:r>
            <a:endParaRPr lang="en-US" sz="4400" dirty="0"/>
          </a:p>
        </p:txBody>
      </p:sp>
      <p:sp>
        <p:nvSpPr>
          <p:cNvPr id="9" name="Text 7"/>
          <p:cNvSpPr/>
          <p:nvPr/>
        </p:nvSpPr>
        <p:spPr>
          <a:xfrm>
            <a:off x="822960" y="3127248"/>
            <a:ext cx="100584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800" dirty="0">
                <a:solidFill>
                  <a:srgbClr val="CADCFC"/>
                </a:solidFill>
                <a:latin typeface="Leelawadee UI" pitchFamily="34" charset="0"/>
                <a:ea typeface="Leelawadee UI" pitchFamily="34" charset="-122"/>
                <a:cs typeface="Leelawadee UI" pitchFamily="34" charset="-120"/>
              </a:rPr>
              <a:t>หลักสูตรอบรมเชิงปฏิบัติการสำหรับพนักงาน บริษัท เอบีซี จำกัด</a:t>
            </a:r>
            <a:endParaRPr lang="en-US" sz="1800" dirty="0"/>
          </a:p>
        </p:txBody>
      </p:sp>
      <p:sp>
        <p:nvSpPr>
          <p:cNvPr id="10" name="Text 8"/>
          <p:cNvSpPr/>
          <p:nvPr/>
        </p:nvSpPr>
        <p:spPr>
          <a:xfrm>
            <a:off x="822960" y="3886200"/>
            <a:ext cx="1042416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dirty="0">
                <a:solidFill>
                  <a:srgbClr val="CADCFC"/>
                </a:solidFill>
                <a:latin typeface="Leelawadee UI" pitchFamily="34" charset="0"/>
                <a:ea typeface="Leelawadee UI" pitchFamily="34" charset="-122"/>
                <a:cs typeface="Leelawadee UI" pitchFamily="34" charset="-120"/>
              </a:rPr>
              <a:t>วันอบรม 15 กันยายน 2569</a:t>
            </a:r>
            <a:pPr indent="0" marL="0">
              <a:buNone/>
            </a:pPr>
            <a:r>
              <a:rPr lang="en-US" sz="1400" dirty="0">
                <a:solidFill>
                  <a:srgbClr val="00B8A9"/>
                </a:solidFill>
                <a:latin typeface="Leelawadee UI" pitchFamily="34" charset="0"/>
                <a:ea typeface="Leelawadee UI" pitchFamily="34" charset="-122"/>
                <a:cs typeface="Leelawadee UI" pitchFamily="34" charset="-120"/>
              </a:rPr>
              <a:t>    ·    </a:t>
            </a:r>
            <a:pPr indent="0" marL="0">
              <a:buNone/>
            </a:pPr>
            <a:r>
              <a:rPr lang="en-US" sz="1400" dirty="0">
                <a:solidFill>
                  <a:srgbClr val="CADCFC"/>
                </a:solidFill>
                <a:latin typeface="Leelawadee UI" pitchFamily="34" charset="0"/>
                <a:ea typeface="Leelawadee UI" pitchFamily="34" charset="-122"/>
                <a:cs typeface="Leelawadee UI" pitchFamily="34" charset="-120"/>
              </a:rPr>
              <a:t>เวลา 09.00 – 16.30 น.</a:t>
            </a:r>
            <a:pPr indent="0" marL="0">
              <a:buNone/>
            </a:pPr>
            <a:r>
              <a:rPr lang="en-US" sz="1400" dirty="0">
                <a:solidFill>
                  <a:srgbClr val="00B8A9"/>
                </a:solidFill>
                <a:latin typeface="Leelawadee UI" pitchFamily="34" charset="0"/>
                <a:ea typeface="Leelawadee UI" pitchFamily="34" charset="-122"/>
                <a:cs typeface="Leelawadee UI" pitchFamily="34" charset="-120"/>
              </a:rPr>
              <a:t>    ·    </a:t>
            </a:r>
            <a:pPr indent="0" marL="0">
              <a:buNone/>
            </a:pPr>
            <a:r>
              <a:rPr lang="en-US" sz="1400" dirty="0">
                <a:solidFill>
                  <a:srgbClr val="CADCFC"/>
                </a:solidFill>
                <a:latin typeface="Leelawadee UI" pitchFamily="34" charset="0"/>
                <a:ea typeface="Leelawadee UI" pitchFamily="34" charset="-122"/>
                <a:cs typeface="Leelawadee UI" pitchFamily="34" charset="-120"/>
              </a:rPr>
              <a:t>ณ สำนักงาน บริษัท เอบีซี จำกัด</a:t>
            </a:r>
            <a:endParaRPr lang="en-US" sz="1400" dirty="0"/>
          </a:p>
        </p:txBody>
      </p:sp>
      <p:sp>
        <p:nvSpPr>
          <p:cNvPr id="11" name="Text 9"/>
          <p:cNvSpPr/>
          <p:nvPr/>
        </p:nvSpPr>
        <p:spPr>
          <a:xfrm>
            <a:off x="822960" y="5440680"/>
            <a:ext cx="274320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dirty="0">
                <a:solidFill>
                  <a:srgbClr val="CADCFC"/>
                </a:solidFill>
                <a:latin typeface="Leelawadee UI" pitchFamily="34" charset="0"/>
                <a:ea typeface="Leelawadee UI" pitchFamily="34" charset="-122"/>
                <a:cs typeface="Leelawadee UI" pitchFamily="34" charset="-120"/>
              </a:rPr>
              <a:t>เสนอโดย</a:t>
            </a:r>
            <a:endParaRPr lang="en-US" sz="1200" dirty="0"/>
          </a:p>
        </p:txBody>
      </p:sp>
      <p:sp>
        <p:nvSpPr>
          <p:cNvPr id="12" name="Text 10"/>
          <p:cNvSpPr/>
          <p:nvPr/>
        </p:nvSpPr>
        <p:spPr>
          <a:xfrm>
            <a:off x="822960" y="5733288"/>
            <a:ext cx="45720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000" b="1" dirty="0">
                <a:solidFill>
                  <a:srgbClr val="FFFFFF"/>
                </a:solidFill>
                <a:latin typeface="Leelawadee UI" pitchFamily="34" charset="0"/>
                <a:ea typeface="Leelawadee UI" pitchFamily="34" charset="-122"/>
                <a:cs typeface="Leelawadee UI" pitchFamily="34" charset="-120"/>
              </a:rPr>
              <a:t>DataKraft Studio</a:t>
            </a:r>
            <a:endParaRPr lang="en-US" sz="20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48640" y="384048"/>
            <a:ext cx="11094415" cy="6858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3000" b="1" dirty="0">
                <a:solidFill>
                  <a:srgbClr val="1E2761"/>
                </a:solidFill>
                <a:latin typeface="Leelawadee UI" pitchFamily="34" charset="0"/>
                <a:ea typeface="Leelawadee UI" pitchFamily="34" charset="-122"/>
                <a:cs typeface="Leelawadee UI" pitchFamily="34" charset="-120"/>
              </a:rPr>
              <a:t>ประวัติวิทยากร</a:t>
            </a:r>
            <a:endParaRPr lang="en-US" sz="3000" dirty="0"/>
          </a:p>
        </p:txBody>
      </p:sp>
      <p:sp>
        <p:nvSpPr>
          <p:cNvPr id="3" name="Shape 1"/>
          <p:cNvSpPr/>
          <p:nvPr/>
        </p:nvSpPr>
        <p:spPr>
          <a:xfrm>
            <a:off x="777240" y="1463040"/>
            <a:ext cx="2834640" cy="3611880"/>
          </a:xfrm>
          <a:prstGeom prst="roundRect">
            <a:avLst>
              <a:gd name="adj" fmla="val 3226"/>
            </a:avLst>
          </a:prstGeom>
          <a:solidFill>
            <a:srgbClr val="F2F6FC"/>
          </a:solidFill>
          <a:ln w="15875">
            <a:solidFill>
              <a:srgbClr val="C6D2E6"/>
            </a:solidFill>
            <a:prstDash val="dash"/>
          </a:ln>
        </p:spPr>
      </p:sp>
      <p:pic>
        <p:nvPicPr>
          <p:cNvPr id="4" name="Image 0" descr="icons/camera_gray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47088" y="2743200"/>
            <a:ext cx="685800" cy="685800"/>
          </a:xfrm>
          <a:prstGeom prst="rect">
            <a:avLst/>
          </a:prstGeom>
        </p:spPr>
      </p:pic>
      <p:sp>
        <p:nvSpPr>
          <p:cNvPr id="5" name="Text 2"/>
          <p:cNvSpPr/>
          <p:nvPr/>
        </p:nvSpPr>
        <p:spPr>
          <a:xfrm>
            <a:off x="777240" y="3520440"/>
            <a:ext cx="283464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200" dirty="0">
                <a:solidFill>
                  <a:srgbClr val="AEB9CC"/>
                </a:solidFill>
                <a:latin typeface="Leelawadee UI" pitchFamily="34" charset="0"/>
                <a:ea typeface="Leelawadee UI" pitchFamily="34" charset="-122"/>
                <a:cs typeface="Leelawadee UI" pitchFamily="34" charset="-120"/>
              </a:rPr>
              <a:t>รูปถ่ายวิทยากร</a:t>
            </a:r>
            <a:endParaRPr lang="en-US" sz="1200" dirty="0"/>
          </a:p>
        </p:txBody>
      </p:sp>
      <p:sp>
        <p:nvSpPr>
          <p:cNvPr id="6" name="Text 3"/>
          <p:cNvSpPr/>
          <p:nvPr/>
        </p:nvSpPr>
        <p:spPr>
          <a:xfrm>
            <a:off x="4114800" y="1554480"/>
            <a:ext cx="7498080" cy="5943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600" b="1" dirty="0">
                <a:solidFill>
                  <a:srgbClr val="AEB9CC"/>
                </a:solidFill>
                <a:latin typeface="Leelawadee UI" pitchFamily="34" charset="0"/>
                <a:ea typeface="Leelawadee UI" pitchFamily="34" charset="-122"/>
                <a:cs typeface="Leelawadee UI" pitchFamily="34" charset="-120"/>
              </a:rPr>
              <a:t>ชื่อ – นามสกุล วิทยากร</a:t>
            </a:r>
            <a:endParaRPr lang="en-US" sz="2600" dirty="0"/>
          </a:p>
        </p:txBody>
      </p:sp>
      <p:sp>
        <p:nvSpPr>
          <p:cNvPr id="7" name="Text 4"/>
          <p:cNvSpPr/>
          <p:nvPr/>
        </p:nvSpPr>
        <p:spPr>
          <a:xfrm>
            <a:off x="4114800" y="2194560"/>
            <a:ext cx="749808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500" dirty="0">
                <a:solidFill>
                  <a:srgbClr val="AEB9CC"/>
                </a:solidFill>
                <a:latin typeface="Leelawadee UI" pitchFamily="34" charset="0"/>
                <a:ea typeface="Leelawadee UI" pitchFamily="34" charset="-122"/>
                <a:cs typeface="Leelawadee UI" pitchFamily="34" charset="-120"/>
              </a:rPr>
              <a:t>ตำแหน่ง / ความเชี่ยวชาญ / สังกัด</a:t>
            </a:r>
            <a:endParaRPr lang="en-US" sz="1500" dirty="0"/>
          </a:p>
        </p:txBody>
      </p:sp>
      <p:sp>
        <p:nvSpPr>
          <p:cNvPr id="8" name="Text 5"/>
          <p:cNvSpPr/>
          <p:nvPr/>
        </p:nvSpPr>
        <p:spPr>
          <a:xfrm>
            <a:off x="4114800" y="2880360"/>
            <a:ext cx="749808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500" b="1" dirty="0">
                <a:solidFill>
                  <a:srgbClr val="1E2761"/>
                </a:solidFill>
                <a:latin typeface="Leelawadee UI" pitchFamily="34" charset="0"/>
                <a:ea typeface="Leelawadee UI" pitchFamily="34" charset="-122"/>
                <a:cs typeface="Leelawadee UI" pitchFamily="34" charset="-120"/>
              </a:rPr>
              <a:t>ประสบการณ์และผลงาน</a:t>
            </a:r>
            <a:endParaRPr lang="en-US" sz="1500" dirty="0"/>
          </a:p>
        </p:txBody>
      </p:sp>
      <p:sp>
        <p:nvSpPr>
          <p:cNvPr id="9" name="Text 6"/>
          <p:cNvSpPr/>
          <p:nvPr/>
        </p:nvSpPr>
        <p:spPr>
          <a:xfrm>
            <a:off x="4160520" y="3337560"/>
            <a:ext cx="7406640" cy="19202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342900" indent="-342900">
              <a:spcAft>
                <a:spcPts val="1000"/>
              </a:spcAft>
              <a:buSzPct val="100000"/>
              <a:buChar char="•"/>
            </a:pPr>
            <a:r>
              <a:rPr lang="en-US" sz="1400" dirty="0">
                <a:solidFill>
                  <a:srgbClr val="AEB9CC"/>
                </a:solidFill>
                <a:latin typeface="Leelawadee UI" pitchFamily="34" charset="0"/>
                <a:ea typeface="Leelawadee UI" pitchFamily="34" charset="-122"/>
                <a:cs typeface="Leelawadee UI" pitchFamily="34" charset="-120"/>
              </a:rPr>
              <a:t>ประสบการณ์การเป็นวิทยากร / ที่ปรึกษาด้าน AI</a:t>
            </a:r>
            <a:endParaRPr lang="en-US" sz="1400" dirty="0"/>
          </a:p>
          <a:p>
            <a:pPr marL="342900" indent="-342900">
              <a:spcAft>
                <a:spcPts val="1000"/>
              </a:spcAft>
              <a:buSzPct val="100000"/>
              <a:buChar char="•"/>
            </a:pPr>
            <a:r>
              <a:rPr lang="en-US" sz="1400" dirty="0">
                <a:solidFill>
                  <a:srgbClr val="AEB9CC"/>
                </a:solidFill>
                <a:latin typeface="Leelawadee UI" pitchFamily="34" charset="0"/>
                <a:ea typeface="Leelawadee UI" pitchFamily="34" charset="-122"/>
                <a:cs typeface="Leelawadee UI" pitchFamily="34" charset="-120"/>
              </a:rPr>
              <a:t>ผลงานและองค์กรที่เคยร่วมงาน</a:t>
            </a:r>
            <a:endParaRPr lang="en-US" sz="1400" dirty="0"/>
          </a:p>
          <a:p>
            <a:pPr marL="342900" indent="-342900">
              <a:spcAft>
                <a:spcPts val="1000"/>
              </a:spcAft>
              <a:buSzPct val="100000"/>
              <a:buChar char="•"/>
            </a:pPr>
            <a:r>
              <a:rPr lang="en-US" sz="1400" dirty="0">
                <a:solidFill>
                  <a:srgbClr val="AEB9CC"/>
                </a:solidFill>
                <a:latin typeface="Leelawadee UI" pitchFamily="34" charset="0"/>
                <a:ea typeface="Leelawadee UI" pitchFamily="34" charset="-122"/>
                <a:cs typeface="Leelawadee UI" pitchFamily="34" charset="-120"/>
              </a:rPr>
              <a:t>คุณวุฒิ / ใบรับรอง (Certification)</a:t>
            </a:r>
            <a:endParaRPr lang="en-US" sz="1400" dirty="0"/>
          </a:p>
          <a:p>
            <a:pPr marL="342900" indent="-342900">
              <a:spcAft>
                <a:spcPts val="1000"/>
              </a:spcAft>
              <a:buSzPct val="100000"/>
              <a:buChar char="•"/>
            </a:pPr>
            <a:r>
              <a:rPr lang="en-US" sz="1400" dirty="0">
                <a:solidFill>
                  <a:srgbClr val="AEB9CC"/>
                </a:solidFill>
                <a:latin typeface="Leelawadee UI" pitchFamily="34" charset="0"/>
                <a:ea typeface="Leelawadee UI" pitchFamily="34" charset="-122"/>
                <a:cs typeface="Leelawadee UI" pitchFamily="34" charset="-120"/>
              </a:rPr>
              <a:t>ความเชี่ยวชาญเฉพาะด้าน</a:t>
            </a:r>
            <a:endParaRPr lang="en-US" sz="1400" dirty="0"/>
          </a:p>
        </p:txBody>
      </p:sp>
      <p:sp>
        <p:nvSpPr>
          <p:cNvPr id="10" name="Text 7"/>
          <p:cNvSpPr/>
          <p:nvPr/>
        </p:nvSpPr>
        <p:spPr>
          <a:xfrm>
            <a:off x="4114800" y="5623560"/>
            <a:ext cx="749808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50" i="1" dirty="0">
                <a:solidFill>
                  <a:srgbClr val="AEB9CC"/>
                </a:solidFill>
                <a:latin typeface="Leelawadee UI" pitchFamily="34" charset="0"/>
                <a:ea typeface="Leelawadee UI" pitchFamily="34" charset="-122"/>
                <a:cs typeface="Leelawadee UI" pitchFamily="34" charset="-120"/>
              </a:rPr>
              <a:t>หมายเหตุ: หน้านี้เว้นไว้สำหรับเติมรูปภาพ ชื่อ และประวัติวิทยากร</a:t>
            </a:r>
            <a:endParaRPr lang="en-US" sz="1050" dirty="0"/>
          </a:p>
        </p:txBody>
      </p:sp>
      <p:sp>
        <p:nvSpPr>
          <p:cNvPr id="11" name="Text 8"/>
          <p:cNvSpPr/>
          <p:nvPr/>
        </p:nvSpPr>
        <p:spPr>
          <a:xfrm>
            <a:off x="548640" y="6473952"/>
            <a:ext cx="86868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AEB9CC"/>
                </a:solidFill>
                <a:latin typeface="Leelawadee UI" pitchFamily="34" charset="0"/>
                <a:ea typeface="Leelawadee UI" pitchFamily="34" charset="-122"/>
                <a:cs typeface="Leelawadee UI" pitchFamily="34" charset="-120"/>
              </a:rPr>
              <a:t>DataKraft Studio  ·  หลักสูตร "การใช้งาน AI เพื่อการทำงาน" — บริษัท เอบีซี จำกัด</a:t>
            </a:r>
            <a:endParaRPr lang="en-US" sz="900" dirty="0"/>
          </a:p>
        </p:txBody>
      </p:sp>
      <p:sp>
        <p:nvSpPr>
          <p:cNvPr id="12" name="Text 9"/>
          <p:cNvSpPr/>
          <p:nvPr/>
        </p:nvSpPr>
        <p:spPr>
          <a:xfrm>
            <a:off x="10545775" y="6473952"/>
            <a:ext cx="10972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AEB9CC"/>
                </a:solidFill>
                <a:latin typeface="Leelawadee UI" pitchFamily="34" charset="0"/>
                <a:ea typeface="Leelawadee UI" pitchFamily="34" charset="-122"/>
                <a:cs typeface="Leelawadee UI" pitchFamily="34" charset="-120"/>
              </a:rPr>
              <a:t>10 / 11</a:t>
            </a:r>
            <a:endParaRPr lang="en-US" sz="900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">
    <p:bg>
      <p:bgPr>
        <a:solidFill>
          <a:srgbClr val="1E276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9235440" y="-1463040"/>
            <a:ext cx="4206240" cy="4206240"/>
          </a:xfrm>
          <a:prstGeom prst="ellipse">
            <a:avLst/>
          </a:prstGeom>
          <a:solidFill>
            <a:srgbClr val="CADCFC">
              <a:alpha val="10000"/>
            </a:srgbClr>
          </a:solidFill>
          <a:ln/>
        </p:spPr>
      </p:sp>
      <p:sp>
        <p:nvSpPr>
          <p:cNvPr id="3" name="Shape 1"/>
          <p:cNvSpPr/>
          <p:nvPr/>
        </p:nvSpPr>
        <p:spPr>
          <a:xfrm>
            <a:off x="10607040" y="4480560"/>
            <a:ext cx="3108960" cy="3108960"/>
          </a:xfrm>
          <a:prstGeom prst="ellipse">
            <a:avLst/>
          </a:prstGeom>
          <a:solidFill>
            <a:srgbClr val="00B8A9">
              <a:alpha val="18000"/>
            </a:srgbClr>
          </a:solidFill>
          <a:ln/>
        </p:spPr>
      </p:sp>
      <p:sp>
        <p:nvSpPr>
          <p:cNvPr id="4" name="Shape 2"/>
          <p:cNvSpPr/>
          <p:nvPr/>
        </p:nvSpPr>
        <p:spPr>
          <a:xfrm>
            <a:off x="-1280160" y="4754880"/>
            <a:ext cx="2926080" cy="2926080"/>
          </a:xfrm>
          <a:prstGeom prst="ellipse">
            <a:avLst/>
          </a:prstGeom>
          <a:solidFill>
            <a:srgbClr val="CADCFC">
              <a:alpha val="8000"/>
            </a:srgbClr>
          </a:solidFill>
          <a:ln/>
        </p:spPr>
      </p:sp>
      <p:sp>
        <p:nvSpPr>
          <p:cNvPr id="5" name="Shape 3"/>
          <p:cNvSpPr/>
          <p:nvPr/>
        </p:nvSpPr>
        <p:spPr>
          <a:xfrm>
            <a:off x="8732520" y="4709160"/>
            <a:ext cx="292608" cy="292608"/>
          </a:xfrm>
          <a:prstGeom prst="ellipse">
            <a:avLst/>
          </a:prstGeom>
          <a:solidFill>
            <a:srgbClr val="00B8A9"/>
          </a:solidFill>
          <a:ln/>
        </p:spPr>
      </p:sp>
      <p:sp>
        <p:nvSpPr>
          <p:cNvPr id="6" name="Shape 4"/>
          <p:cNvSpPr/>
          <p:nvPr/>
        </p:nvSpPr>
        <p:spPr>
          <a:xfrm>
            <a:off x="1783080" y="960120"/>
            <a:ext cx="182880" cy="182880"/>
          </a:xfrm>
          <a:prstGeom prst="ellipse">
            <a:avLst/>
          </a:prstGeom>
          <a:solidFill>
            <a:srgbClr val="CADCFC">
              <a:alpha val="60000"/>
            </a:srgbClr>
          </a:solidFill>
          <a:ln/>
        </p:spPr>
      </p:sp>
      <p:sp>
        <p:nvSpPr>
          <p:cNvPr id="7" name="Text 5"/>
          <p:cNvSpPr/>
          <p:nvPr/>
        </p:nvSpPr>
        <p:spPr>
          <a:xfrm>
            <a:off x="822960" y="1965960"/>
            <a:ext cx="10424160" cy="8686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4000" b="1" dirty="0">
                <a:solidFill>
                  <a:srgbClr val="FFFFFF"/>
                </a:solidFill>
                <a:latin typeface="Leelawadee UI" pitchFamily="34" charset="0"/>
                <a:ea typeface="Leelawadee UI" pitchFamily="34" charset="-122"/>
                <a:cs typeface="Leelawadee UI" pitchFamily="34" charset="-120"/>
              </a:rPr>
              <a:t>ขอบคุณ</a:t>
            </a:r>
            <a:endParaRPr lang="en-US" sz="4000" dirty="0"/>
          </a:p>
        </p:txBody>
      </p:sp>
      <p:sp>
        <p:nvSpPr>
          <p:cNvPr id="8" name="Text 6"/>
          <p:cNvSpPr/>
          <p:nvPr/>
        </p:nvSpPr>
        <p:spPr>
          <a:xfrm>
            <a:off x="822960" y="2926080"/>
            <a:ext cx="9875520" cy="8686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25000"/>
              </a:lnSpc>
              <a:buNone/>
            </a:pPr>
            <a:r>
              <a:rPr lang="en-US" sz="1600" dirty="0">
                <a:solidFill>
                  <a:srgbClr val="CADCFC"/>
                </a:solidFill>
                <a:latin typeface="Leelawadee UI" pitchFamily="34" charset="0"/>
                <a:ea typeface="Leelawadee UI" pitchFamily="34" charset="-122"/>
                <a:cs typeface="Leelawadee UI" pitchFamily="34" charset="-120"/>
              </a:rPr>
              <a:t>DataKraft Studio ยินดีตอบข้อซักถาม และปรับรายละเอียดหลักสูตร</a:t>
            </a:r>
            <a:endParaRPr lang="en-US" sz="1600" dirty="0"/>
          </a:p>
          <a:p>
            <a:pPr indent="0" marL="0">
              <a:lnSpc>
                <a:spcPct val="125000"/>
              </a:lnSpc>
              <a:buNone/>
            </a:pPr>
            <a:r>
              <a:rPr lang="en-US" sz="1600" dirty="0">
                <a:solidFill>
                  <a:srgbClr val="CADCFC"/>
                </a:solidFill>
                <a:latin typeface="Leelawadee UI" pitchFamily="34" charset="0"/>
                <a:ea typeface="Leelawadee UI" pitchFamily="34" charset="-122"/>
                <a:cs typeface="Leelawadee UI" pitchFamily="34" charset="-120"/>
              </a:rPr>
              <a:t>ให้เหมาะสมกับบริบทของ บริษัท เอบีซี จำกัด</a:t>
            </a:r>
            <a:endParaRPr lang="en-US" sz="1600" dirty="0"/>
          </a:p>
        </p:txBody>
      </p:sp>
      <p:sp>
        <p:nvSpPr>
          <p:cNvPr id="9" name="Text 7"/>
          <p:cNvSpPr/>
          <p:nvPr/>
        </p:nvSpPr>
        <p:spPr>
          <a:xfrm>
            <a:off x="822960" y="4892040"/>
            <a:ext cx="45720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000" b="1" dirty="0">
                <a:solidFill>
                  <a:srgbClr val="FFFFFF"/>
                </a:solidFill>
                <a:latin typeface="Leelawadee UI" pitchFamily="34" charset="0"/>
                <a:ea typeface="Leelawadee UI" pitchFamily="34" charset="-122"/>
                <a:cs typeface="Leelawadee UI" pitchFamily="34" charset="-120"/>
              </a:rPr>
              <a:t>DataKraft Studio</a:t>
            </a:r>
            <a:endParaRPr lang="en-US" sz="2000" dirty="0"/>
          </a:p>
        </p:txBody>
      </p:sp>
      <p:pic>
        <p:nvPicPr>
          <p:cNvPr id="10" name="Image 0" descr="icons/globe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41248" y="5468112"/>
            <a:ext cx="237744" cy="237744"/>
          </a:xfrm>
          <a:prstGeom prst="rect">
            <a:avLst/>
          </a:prstGeom>
        </p:spPr>
      </p:pic>
      <p:sp>
        <p:nvSpPr>
          <p:cNvPr id="11" name="Text 8"/>
          <p:cNvSpPr/>
          <p:nvPr/>
        </p:nvSpPr>
        <p:spPr>
          <a:xfrm>
            <a:off x="1188720" y="5413248"/>
            <a:ext cx="411480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dirty="0">
                <a:solidFill>
                  <a:srgbClr val="CADCFC"/>
                </a:solidFill>
                <a:latin typeface="Leelawadee UI" pitchFamily="34" charset="0"/>
                <a:ea typeface="Leelawadee UI" pitchFamily="34" charset="-122"/>
                <a:cs typeface="Leelawadee UI" pitchFamily="34" charset="-120"/>
              </a:rPr>
              <a:t>datakraft.studio</a:t>
            </a:r>
            <a:endParaRPr lang="en-US" sz="14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48640" y="384048"/>
            <a:ext cx="11094415" cy="6858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3000" b="1" dirty="0">
                <a:solidFill>
                  <a:srgbClr val="1E2761"/>
                </a:solidFill>
                <a:latin typeface="Leelawadee UI" pitchFamily="34" charset="0"/>
                <a:ea typeface="Leelawadee UI" pitchFamily="34" charset="-122"/>
                <a:cs typeface="Leelawadee UI" pitchFamily="34" charset="-120"/>
              </a:rPr>
              <a:t>ภาพรวมโครงการ</a:t>
            </a:r>
            <a:endParaRPr lang="en-US" sz="3000" dirty="0"/>
          </a:p>
        </p:txBody>
      </p:sp>
      <p:sp>
        <p:nvSpPr>
          <p:cNvPr id="3" name="Shape 1"/>
          <p:cNvSpPr/>
          <p:nvPr/>
        </p:nvSpPr>
        <p:spPr>
          <a:xfrm>
            <a:off x="548640" y="1417320"/>
            <a:ext cx="2615184" cy="2788920"/>
          </a:xfrm>
          <a:prstGeom prst="roundRect">
            <a:avLst>
              <a:gd name="adj" fmla="val 3147"/>
            </a:avLst>
          </a:prstGeom>
          <a:solidFill>
            <a:srgbClr val="EDF3FC"/>
          </a:solidFill>
          <a:ln/>
        </p:spPr>
      </p:sp>
      <p:sp>
        <p:nvSpPr>
          <p:cNvPr id="4" name="Shape 2"/>
          <p:cNvSpPr/>
          <p:nvPr/>
        </p:nvSpPr>
        <p:spPr>
          <a:xfrm>
            <a:off x="1527048" y="1801368"/>
            <a:ext cx="658368" cy="658368"/>
          </a:xfrm>
          <a:prstGeom prst="ellipse">
            <a:avLst/>
          </a:prstGeom>
          <a:solidFill>
            <a:srgbClr val="1E2761"/>
          </a:solidFill>
          <a:ln/>
        </p:spPr>
      </p:sp>
      <p:pic>
        <p:nvPicPr>
          <p:cNvPr id="5" name="Image 0" descr="icons/users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85056" y="1959376"/>
            <a:ext cx="342351" cy="342351"/>
          </a:xfrm>
          <a:prstGeom prst="rect">
            <a:avLst/>
          </a:prstGeom>
        </p:spPr>
      </p:pic>
      <p:sp>
        <p:nvSpPr>
          <p:cNvPr id="6" name="Text 3"/>
          <p:cNvSpPr/>
          <p:nvPr/>
        </p:nvSpPr>
        <p:spPr>
          <a:xfrm>
            <a:off x="658368" y="2587752"/>
            <a:ext cx="2395728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2600" b="1" dirty="0">
                <a:solidFill>
                  <a:srgbClr val="1E2761"/>
                </a:solidFill>
                <a:latin typeface="Leelawadee UI" pitchFamily="34" charset="0"/>
                <a:ea typeface="Leelawadee UI" pitchFamily="34" charset="-122"/>
                <a:cs typeface="Leelawadee UI" pitchFamily="34" charset="-120"/>
              </a:rPr>
              <a:t>100 คน</a:t>
            </a:r>
            <a:endParaRPr lang="en-US" sz="2600" dirty="0"/>
          </a:p>
        </p:txBody>
      </p:sp>
      <p:sp>
        <p:nvSpPr>
          <p:cNvPr id="7" name="Text 4"/>
          <p:cNvSpPr/>
          <p:nvPr/>
        </p:nvSpPr>
        <p:spPr>
          <a:xfrm>
            <a:off x="713232" y="3200400"/>
            <a:ext cx="2286000" cy="8686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indent="0" marL="0">
              <a:lnSpc>
                <a:spcPct val="115000"/>
              </a:lnSpc>
              <a:buNone/>
            </a:pPr>
            <a:r>
              <a:rPr lang="en-US" sz="1250" dirty="0">
                <a:solidFill>
                  <a:srgbClr val="5D6678"/>
                </a:solidFill>
                <a:latin typeface="Leelawadee UI" pitchFamily="34" charset="0"/>
                <a:ea typeface="Leelawadee UI" pitchFamily="34" charset="-122"/>
                <a:cs typeface="Leelawadee UI" pitchFamily="34" charset="-120"/>
              </a:rPr>
              <a:t>ผู้เข้าอบรม พนักงานคละระดับ</a:t>
            </a:r>
            <a:endParaRPr lang="en-US" sz="1250" dirty="0"/>
          </a:p>
          <a:p>
            <a:pPr algn="ctr" indent="0" marL="0">
              <a:lnSpc>
                <a:spcPct val="115000"/>
              </a:lnSpc>
              <a:buNone/>
            </a:pPr>
            <a:r>
              <a:rPr lang="en-US" sz="1250" dirty="0">
                <a:solidFill>
                  <a:srgbClr val="5D6678"/>
                </a:solidFill>
                <a:latin typeface="Leelawadee UI" pitchFamily="34" charset="0"/>
                <a:ea typeface="Leelawadee UI" pitchFamily="34" charset="-122"/>
                <a:cs typeface="Leelawadee UI" pitchFamily="34" charset="-120"/>
              </a:rPr>
              <a:t>และหน่วยงาน</a:t>
            </a:r>
            <a:endParaRPr lang="en-US" sz="1250" dirty="0"/>
          </a:p>
        </p:txBody>
      </p:sp>
      <p:sp>
        <p:nvSpPr>
          <p:cNvPr id="8" name="Shape 5"/>
          <p:cNvSpPr/>
          <p:nvPr/>
        </p:nvSpPr>
        <p:spPr>
          <a:xfrm>
            <a:off x="3375050" y="1417320"/>
            <a:ext cx="2615184" cy="2788920"/>
          </a:xfrm>
          <a:prstGeom prst="roundRect">
            <a:avLst>
              <a:gd name="adj" fmla="val 3147"/>
            </a:avLst>
          </a:prstGeom>
          <a:solidFill>
            <a:srgbClr val="EDF3FC"/>
          </a:solidFill>
          <a:ln/>
        </p:spPr>
      </p:sp>
      <p:sp>
        <p:nvSpPr>
          <p:cNvPr id="9" name="Shape 6"/>
          <p:cNvSpPr/>
          <p:nvPr/>
        </p:nvSpPr>
        <p:spPr>
          <a:xfrm>
            <a:off x="4353458" y="1801368"/>
            <a:ext cx="658368" cy="658368"/>
          </a:xfrm>
          <a:prstGeom prst="ellipse">
            <a:avLst/>
          </a:prstGeom>
          <a:solidFill>
            <a:srgbClr val="1E2761"/>
          </a:solidFill>
          <a:ln/>
        </p:spPr>
      </p:sp>
      <p:pic>
        <p:nvPicPr>
          <p:cNvPr id="10" name="Image 1" descr="icons/clock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11467" y="1959376"/>
            <a:ext cx="342351" cy="342351"/>
          </a:xfrm>
          <a:prstGeom prst="rect">
            <a:avLst/>
          </a:prstGeom>
        </p:spPr>
      </p:pic>
      <p:sp>
        <p:nvSpPr>
          <p:cNvPr id="11" name="Text 7"/>
          <p:cNvSpPr/>
          <p:nvPr/>
        </p:nvSpPr>
        <p:spPr>
          <a:xfrm>
            <a:off x="3484778" y="2587752"/>
            <a:ext cx="2395728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2600" b="1" dirty="0">
                <a:solidFill>
                  <a:srgbClr val="1E2761"/>
                </a:solidFill>
                <a:latin typeface="Leelawadee UI" pitchFamily="34" charset="0"/>
                <a:ea typeface="Leelawadee UI" pitchFamily="34" charset="-122"/>
                <a:cs typeface="Leelawadee UI" pitchFamily="34" charset="-120"/>
              </a:rPr>
              <a:t>6 ชั่วโมง</a:t>
            </a:r>
            <a:endParaRPr lang="en-US" sz="2600" dirty="0"/>
          </a:p>
        </p:txBody>
      </p:sp>
      <p:sp>
        <p:nvSpPr>
          <p:cNvPr id="12" name="Text 8"/>
          <p:cNvSpPr/>
          <p:nvPr/>
        </p:nvSpPr>
        <p:spPr>
          <a:xfrm>
            <a:off x="3539642" y="3200400"/>
            <a:ext cx="2286000" cy="8686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indent="0" marL="0">
              <a:lnSpc>
                <a:spcPct val="115000"/>
              </a:lnSpc>
              <a:buNone/>
            </a:pPr>
            <a:r>
              <a:rPr lang="en-US" sz="1250" dirty="0">
                <a:solidFill>
                  <a:srgbClr val="5D6678"/>
                </a:solidFill>
                <a:latin typeface="Leelawadee UI" pitchFamily="34" charset="0"/>
                <a:ea typeface="Leelawadee UI" pitchFamily="34" charset="-122"/>
                <a:cs typeface="Leelawadee UI" pitchFamily="34" charset="-120"/>
              </a:rPr>
              <a:t>ระยะเวลาอบรม 1 วัน</a:t>
            </a:r>
            <a:endParaRPr lang="en-US" sz="1250" dirty="0"/>
          </a:p>
          <a:p>
            <a:pPr algn="ctr" indent="0" marL="0">
              <a:lnSpc>
                <a:spcPct val="115000"/>
              </a:lnSpc>
              <a:buNone/>
            </a:pPr>
            <a:r>
              <a:rPr lang="en-US" sz="1250" dirty="0">
                <a:solidFill>
                  <a:srgbClr val="5D6678"/>
                </a:solidFill>
                <a:latin typeface="Leelawadee UI" pitchFamily="34" charset="0"/>
                <a:ea typeface="Leelawadee UI" pitchFamily="34" charset="-122"/>
                <a:cs typeface="Leelawadee UI" pitchFamily="34" charset="-120"/>
              </a:rPr>
              <a:t>(09.00 – 16.30 น.)</a:t>
            </a:r>
            <a:endParaRPr lang="en-US" sz="1250" dirty="0"/>
          </a:p>
        </p:txBody>
      </p:sp>
      <p:sp>
        <p:nvSpPr>
          <p:cNvPr id="13" name="Shape 9"/>
          <p:cNvSpPr/>
          <p:nvPr/>
        </p:nvSpPr>
        <p:spPr>
          <a:xfrm>
            <a:off x="6201461" y="1417320"/>
            <a:ext cx="2615184" cy="2788920"/>
          </a:xfrm>
          <a:prstGeom prst="roundRect">
            <a:avLst>
              <a:gd name="adj" fmla="val 3147"/>
            </a:avLst>
          </a:prstGeom>
          <a:solidFill>
            <a:srgbClr val="EDF3FC"/>
          </a:solidFill>
          <a:ln/>
        </p:spPr>
      </p:sp>
      <p:sp>
        <p:nvSpPr>
          <p:cNvPr id="14" name="Shape 10"/>
          <p:cNvSpPr/>
          <p:nvPr/>
        </p:nvSpPr>
        <p:spPr>
          <a:xfrm>
            <a:off x="7179869" y="1801368"/>
            <a:ext cx="658368" cy="658368"/>
          </a:xfrm>
          <a:prstGeom prst="ellipse">
            <a:avLst/>
          </a:prstGeom>
          <a:solidFill>
            <a:srgbClr val="1E2761"/>
          </a:solidFill>
          <a:ln/>
        </p:spPr>
      </p:sp>
      <p:pic>
        <p:nvPicPr>
          <p:cNvPr id="15" name="Image 2" descr="icons/mappin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37877" y="1959376"/>
            <a:ext cx="342351" cy="342351"/>
          </a:xfrm>
          <a:prstGeom prst="rect">
            <a:avLst/>
          </a:prstGeom>
        </p:spPr>
      </p:pic>
      <p:sp>
        <p:nvSpPr>
          <p:cNvPr id="16" name="Text 11"/>
          <p:cNvSpPr/>
          <p:nvPr/>
        </p:nvSpPr>
        <p:spPr>
          <a:xfrm>
            <a:off x="6311189" y="2587752"/>
            <a:ext cx="2395728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2600" b="1" dirty="0">
                <a:solidFill>
                  <a:srgbClr val="1E2761"/>
                </a:solidFill>
                <a:latin typeface="Leelawadee UI" pitchFamily="34" charset="0"/>
                <a:ea typeface="Leelawadee UI" pitchFamily="34" charset="-122"/>
                <a:cs typeface="Leelawadee UI" pitchFamily="34" charset="-120"/>
              </a:rPr>
              <a:t>Onsite</a:t>
            </a:r>
            <a:endParaRPr lang="en-US" sz="2600" dirty="0"/>
          </a:p>
        </p:txBody>
      </p:sp>
      <p:sp>
        <p:nvSpPr>
          <p:cNvPr id="17" name="Text 12"/>
          <p:cNvSpPr/>
          <p:nvPr/>
        </p:nvSpPr>
        <p:spPr>
          <a:xfrm>
            <a:off x="6366053" y="3200400"/>
            <a:ext cx="2286000" cy="8686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indent="0" marL="0">
              <a:lnSpc>
                <a:spcPct val="115000"/>
              </a:lnSpc>
              <a:buNone/>
            </a:pPr>
            <a:r>
              <a:rPr lang="en-US" sz="1250" dirty="0">
                <a:solidFill>
                  <a:srgbClr val="5D6678"/>
                </a:solidFill>
                <a:latin typeface="Leelawadee UI" pitchFamily="34" charset="0"/>
                <a:ea typeface="Leelawadee UI" pitchFamily="34" charset="-122"/>
                <a:cs typeface="Leelawadee UI" pitchFamily="34" charset="-120"/>
              </a:rPr>
              <a:t>ณ สำนักงาน</a:t>
            </a:r>
            <a:endParaRPr lang="en-US" sz="1250" dirty="0"/>
          </a:p>
          <a:p>
            <a:pPr algn="ctr" indent="0" marL="0">
              <a:lnSpc>
                <a:spcPct val="115000"/>
              </a:lnSpc>
              <a:buNone/>
            </a:pPr>
            <a:r>
              <a:rPr lang="en-US" sz="1250" dirty="0">
                <a:solidFill>
                  <a:srgbClr val="5D6678"/>
                </a:solidFill>
                <a:latin typeface="Leelawadee UI" pitchFamily="34" charset="0"/>
                <a:ea typeface="Leelawadee UI" pitchFamily="34" charset="-122"/>
                <a:cs typeface="Leelawadee UI" pitchFamily="34" charset="-120"/>
              </a:rPr>
              <a:t>บริษัท เอบีซี จำกัด</a:t>
            </a:r>
            <a:endParaRPr lang="en-US" sz="1250" dirty="0"/>
          </a:p>
        </p:txBody>
      </p:sp>
      <p:sp>
        <p:nvSpPr>
          <p:cNvPr id="18" name="Shape 13"/>
          <p:cNvSpPr/>
          <p:nvPr/>
        </p:nvSpPr>
        <p:spPr>
          <a:xfrm>
            <a:off x="9027871" y="1417320"/>
            <a:ext cx="2615184" cy="2788920"/>
          </a:xfrm>
          <a:prstGeom prst="roundRect">
            <a:avLst>
              <a:gd name="adj" fmla="val 3147"/>
            </a:avLst>
          </a:prstGeom>
          <a:solidFill>
            <a:srgbClr val="EDF3FC"/>
          </a:solidFill>
          <a:ln/>
        </p:spPr>
      </p:sp>
      <p:sp>
        <p:nvSpPr>
          <p:cNvPr id="19" name="Shape 14"/>
          <p:cNvSpPr/>
          <p:nvPr/>
        </p:nvSpPr>
        <p:spPr>
          <a:xfrm>
            <a:off x="10006279" y="1801368"/>
            <a:ext cx="658368" cy="658368"/>
          </a:xfrm>
          <a:prstGeom prst="ellipse">
            <a:avLst/>
          </a:prstGeom>
          <a:solidFill>
            <a:srgbClr val="1E2761"/>
          </a:solidFill>
          <a:ln/>
        </p:spPr>
      </p:sp>
      <p:pic>
        <p:nvPicPr>
          <p:cNvPr id="20" name="Image 3" descr="icons/checksquare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164288" y="1959376"/>
            <a:ext cx="342351" cy="342351"/>
          </a:xfrm>
          <a:prstGeom prst="rect">
            <a:avLst/>
          </a:prstGeom>
        </p:spPr>
      </p:pic>
      <p:sp>
        <p:nvSpPr>
          <p:cNvPr id="21" name="Text 15"/>
          <p:cNvSpPr/>
          <p:nvPr/>
        </p:nvSpPr>
        <p:spPr>
          <a:xfrm>
            <a:off x="9137599" y="2587752"/>
            <a:ext cx="2395728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2000" b="1" dirty="0">
                <a:solidFill>
                  <a:srgbClr val="1E2761"/>
                </a:solidFill>
                <a:latin typeface="Leelawadee UI" pitchFamily="34" charset="0"/>
                <a:ea typeface="Leelawadee UI" pitchFamily="34" charset="-122"/>
                <a:cs typeface="Leelawadee UI" pitchFamily="34" charset="-120"/>
              </a:rPr>
              <a:t>Pre / Post-test</a:t>
            </a:r>
            <a:endParaRPr lang="en-US" sz="2000" dirty="0"/>
          </a:p>
        </p:txBody>
      </p:sp>
      <p:sp>
        <p:nvSpPr>
          <p:cNvPr id="22" name="Text 16"/>
          <p:cNvSpPr/>
          <p:nvPr/>
        </p:nvSpPr>
        <p:spPr>
          <a:xfrm>
            <a:off x="9192463" y="3200400"/>
            <a:ext cx="2286000" cy="8686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indent="0" marL="0">
              <a:lnSpc>
                <a:spcPct val="115000"/>
              </a:lnSpc>
              <a:buNone/>
            </a:pPr>
            <a:r>
              <a:rPr lang="en-US" sz="1250" dirty="0">
                <a:solidFill>
                  <a:srgbClr val="5D6678"/>
                </a:solidFill>
                <a:latin typeface="Leelawadee UI" pitchFamily="34" charset="0"/>
                <a:ea typeface="Leelawadee UI" pitchFamily="34" charset="-122"/>
                <a:cs typeface="Leelawadee UI" pitchFamily="34" charset="-120"/>
              </a:rPr>
              <a:t>แบบทดสอบวัดผล</a:t>
            </a:r>
            <a:endParaRPr lang="en-US" sz="1250" dirty="0"/>
          </a:p>
          <a:p>
            <a:pPr algn="ctr" indent="0" marL="0">
              <a:lnSpc>
                <a:spcPct val="115000"/>
              </a:lnSpc>
              <a:buNone/>
            </a:pPr>
            <a:r>
              <a:rPr lang="en-US" sz="1250" dirty="0">
                <a:solidFill>
                  <a:srgbClr val="5D6678"/>
                </a:solidFill>
                <a:latin typeface="Leelawadee UI" pitchFamily="34" charset="0"/>
                <a:ea typeface="Leelawadee UI" pitchFamily="34" charset="-122"/>
                <a:cs typeface="Leelawadee UI" pitchFamily="34" charset="-120"/>
              </a:rPr>
              <a:t>ก่อน–หลังการอบรม</a:t>
            </a:r>
            <a:endParaRPr lang="en-US" sz="1250" dirty="0"/>
          </a:p>
        </p:txBody>
      </p:sp>
      <p:sp>
        <p:nvSpPr>
          <p:cNvPr id="23" name="Shape 17"/>
          <p:cNvSpPr/>
          <p:nvPr/>
        </p:nvSpPr>
        <p:spPr>
          <a:xfrm>
            <a:off x="548640" y="4709160"/>
            <a:ext cx="11094415" cy="868680"/>
          </a:xfrm>
          <a:prstGeom prst="roundRect">
            <a:avLst>
              <a:gd name="adj" fmla="val 9474"/>
            </a:avLst>
          </a:prstGeom>
          <a:solidFill>
            <a:srgbClr val="1E2761"/>
          </a:solidFill>
          <a:ln/>
        </p:spPr>
      </p:sp>
      <p:sp>
        <p:nvSpPr>
          <p:cNvPr id="24" name="Text 18"/>
          <p:cNvSpPr/>
          <p:nvPr/>
        </p:nvSpPr>
        <p:spPr>
          <a:xfrm>
            <a:off x="822960" y="4709160"/>
            <a:ext cx="10545775" cy="8686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500" b="1" dirty="0">
                <a:solidFill>
                  <a:srgbClr val="FFFFFF"/>
                </a:solidFill>
                <a:latin typeface="Leelawadee UI" pitchFamily="34" charset="0"/>
                <a:ea typeface="Leelawadee UI" pitchFamily="34" charset="-122"/>
                <a:cs typeface="Leelawadee UI" pitchFamily="34" charset="-120"/>
              </a:rPr>
              <a:t>รูปแบบการอบรม: </a:t>
            </a:r>
            <a:pPr algn="ctr" indent="0" marL="0">
              <a:buNone/>
            </a:pPr>
            <a:r>
              <a:rPr lang="en-US" sz="1500" dirty="0">
                <a:solidFill>
                  <a:srgbClr val="FFFFFF"/>
                </a:solidFill>
                <a:latin typeface="Leelawadee UI" pitchFamily="34" charset="0"/>
                <a:ea typeface="Leelawadee UI" pitchFamily="34" charset="-122"/>
                <a:cs typeface="Leelawadee UI" pitchFamily="34" charset="-120"/>
              </a:rPr>
              <a:t>บรรยาย + ฝึกปฏิบัติ (Workshop)</a:t>
            </a:r>
            <a:pPr algn="ctr" indent="0" marL="0">
              <a:buNone/>
            </a:pPr>
            <a:r>
              <a:rPr lang="en-US" sz="1500" b="1" dirty="0">
                <a:solidFill>
                  <a:srgbClr val="00B8A9"/>
                </a:solidFill>
                <a:latin typeface="Leelawadee UI" pitchFamily="34" charset="0"/>
                <a:ea typeface="Leelawadee UI" pitchFamily="34" charset="-122"/>
                <a:cs typeface="Leelawadee UI" pitchFamily="34" charset="-120"/>
              </a:rPr>
              <a:t>      ·      </a:t>
            </a:r>
            <a:pPr algn="ctr" indent="0" marL="0">
              <a:buNone/>
            </a:pPr>
            <a:r>
              <a:rPr lang="en-US" sz="1500" b="1" dirty="0">
                <a:solidFill>
                  <a:srgbClr val="FFFFFF"/>
                </a:solidFill>
                <a:latin typeface="Leelawadee UI" pitchFamily="34" charset="0"/>
                <a:ea typeface="Leelawadee UI" pitchFamily="34" charset="-122"/>
                <a:cs typeface="Leelawadee UI" pitchFamily="34" charset="-120"/>
              </a:rPr>
              <a:t>กำหนดวันอบรม: </a:t>
            </a:r>
            <a:pPr algn="ctr" indent="0" marL="0">
              <a:buNone/>
            </a:pPr>
            <a:r>
              <a:rPr lang="en-US" sz="1500" dirty="0">
                <a:solidFill>
                  <a:srgbClr val="FFFFFF"/>
                </a:solidFill>
                <a:latin typeface="Leelawadee UI" pitchFamily="34" charset="0"/>
                <a:ea typeface="Leelawadee UI" pitchFamily="34" charset="-122"/>
                <a:cs typeface="Leelawadee UI" pitchFamily="34" charset="-120"/>
              </a:rPr>
              <a:t>15 กันยายน 2569</a:t>
            </a:r>
            <a:endParaRPr lang="en-US" sz="1500" dirty="0"/>
          </a:p>
        </p:txBody>
      </p:sp>
      <p:sp>
        <p:nvSpPr>
          <p:cNvPr id="25" name="Text 19"/>
          <p:cNvSpPr/>
          <p:nvPr/>
        </p:nvSpPr>
        <p:spPr>
          <a:xfrm>
            <a:off x="548640" y="6473952"/>
            <a:ext cx="86868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AEB9CC"/>
                </a:solidFill>
                <a:latin typeface="Leelawadee UI" pitchFamily="34" charset="0"/>
                <a:ea typeface="Leelawadee UI" pitchFamily="34" charset="-122"/>
                <a:cs typeface="Leelawadee UI" pitchFamily="34" charset="-120"/>
              </a:rPr>
              <a:t>DataKraft Studio  ·  หลักสูตร "การใช้งาน AI เพื่อการทำงาน" — บริษัท เอบีซี จำกัด</a:t>
            </a:r>
            <a:endParaRPr lang="en-US" sz="900" dirty="0"/>
          </a:p>
        </p:txBody>
      </p:sp>
      <p:sp>
        <p:nvSpPr>
          <p:cNvPr id="26" name="Text 20"/>
          <p:cNvSpPr/>
          <p:nvPr/>
        </p:nvSpPr>
        <p:spPr>
          <a:xfrm>
            <a:off x="10545775" y="6473952"/>
            <a:ext cx="10972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AEB9CC"/>
                </a:solidFill>
                <a:latin typeface="Leelawadee UI" pitchFamily="34" charset="0"/>
                <a:ea typeface="Leelawadee UI" pitchFamily="34" charset="-122"/>
                <a:cs typeface="Leelawadee UI" pitchFamily="34" charset="-120"/>
              </a:rPr>
              <a:t>2 / 11</a:t>
            </a:r>
            <a:endParaRPr lang="en-US" sz="9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48640" y="384048"/>
            <a:ext cx="11094415" cy="6858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3000" b="1" dirty="0">
                <a:solidFill>
                  <a:srgbClr val="1E2761"/>
                </a:solidFill>
                <a:latin typeface="Leelawadee UI" pitchFamily="34" charset="0"/>
                <a:ea typeface="Leelawadee UI" pitchFamily="34" charset="-122"/>
                <a:cs typeface="Leelawadee UI" pitchFamily="34" charset="-120"/>
              </a:rPr>
              <a:t>หลักการและเหตุผล</a:t>
            </a:r>
            <a:endParaRPr lang="en-US" sz="3000" dirty="0"/>
          </a:p>
        </p:txBody>
      </p:sp>
      <p:sp>
        <p:nvSpPr>
          <p:cNvPr id="3" name="Text 1"/>
          <p:cNvSpPr/>
          <p:nvPr/>
        </p:nvSpPr>
        <p:spPr>
          <a:xfrm>
            <a:off x="548640" y="1417320"/>
            <a:ext cx="4343400" cy="10515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15000"/>
              </a:lnSpc>
              <a:buNone/>
            </a:pPr>
            <a:r>
              <a:rPr lang="en-US" sz="2100" b="1" dirty="0">
                <a:solidFill>
                  <a:srgbClr val="1E2761"/>
                </a:solidFill>
                <a:latin typeface="Leelawadee UI" pitchFamily="34" charset="0"/>
                <a:ea typeface="Leelawadee UI" pitchFamily="34" charset="-122"/>
                <a:cs typeface="Leelawadee UI" pitchFamily="34" charset="-120"/>
              </a:rPr>
              <a:t>AI กำลังเปลี่ยนวิธีการทำงาน</a:t>
            </a:r>
            <a:endParaRPr lang="en-US" sz="2100" dirty="0"/>
          </a:p>
          <a:p>
            <a:pPr indent="0" marL="0">
              <a:lnSpc>
                <a:spcPct val="115000"/>
              </a:lnSpc>
              <a:buNone/>
            </a:pPr>
            <a:r>
              <a:rPr lang="en-US" sz="2100" b="1" dirty="0">
                <a:solidFill>
                  <a:srgbClr val="1E2761"/>
                </a:solidFill>
                <a:latin typeface="Leelawadee UI" pitchFamily="34" charset="0"/>
                <a:ea typeface="Leelawadee UI" pitchFamily="34" charset="-122"/>
                <a:cs typeface="Leelawadee UI" pitchFamily="34" charset="-120"/>
              </a:rPr>
              <a:t>ของทุกสายงาน</a:t>
            </a:r>
            <a:endParaRPr lang="en-US" sz="2100" dirty="0"/>
          </a:p>
        </p:txBody>
      </p:sp>
      <p:sp>
        <p:nvSpPr>
          <p:cNvPr id="4" name="Text 2"/>
          <p:cNvSpPr/>
          <p:nvPr/>
        </p:nvSpPr>
        <p:spPr>
          <a:xfrm>
            <a:off x="548640" y="2606040"/>
            <a:ext cx="4343400" cy="1600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30000"/>
              </a:lnSpc>
              <a:buNone/>
            </a:pPr>
            <a:r>
              <a:rPr lang="en-US" sz="1350" dirty="0">
                <a:solidFill>
                  <a:srgbClr val="232B3A"/>
                </a:solidFill>
                <a:latin typeface="Leelawadee UI" pitchFamily="34" charset="0"/>
                <a:ea typeface="Leelawadee UI" pitchFamily="34" charset="-122"/>
                <a:cs typeface="Leelawadee UI" pitchFamily="34" charset="-120"/>
              </a:rPr>
              <a:t>บริษัท เอบีซี จำกัด มุ่งพัฒนาศักยภาพของพนักงานให้สามารถนำเครื่องมือ AI มาประยุกต์ใช้ในการปฏิบัติงานได้อย่างมีประสิทธิภาพ ปลอดภัย และเหมาะสมกับลักษณะงานของแต่ละหน่วยงาน</a:t>
            </a:r>
            <a:endParaRPr lang="en-US" sz="1350" dirty="0"/>
          </a:p>
        </p:txBody>
      </p:sp>
      <p:sp>
        <p:nvSpPr>
          <p:cNvPr id="5" name="Text 3"/>
          <p:cNvSpPr/>
          <p:nvPr/>
        </p:nvSpPr>
        <p:spPr>
          <a:xfrm>
            <a:off x="548640" y="4251960"/>
            <a:ext cx="4343400" cy="11887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30000"/>
              </a:lnSpc>
              <a:buNone/>
            </a:pPr>
            <a:r>
              <a:rPr lang="en-US" sz="1350" dirty="0">
                <a:solidFill>
                  <a:srgbClr val="5D6678"/>
                </a:solidFill>
                <a:latin typeface="Leelawadee UI" pitchFamily="34" charset="0"/>
                <a:ea typeface="Leelawadee UI" pitchFamily="34" charset="-122"/>
                <a:cs typeface="Leelawadee UI" pitchFamily="34" charset="-120"/>
              </a:rPr>
              <a:t>หลักสูตรนี้จึงออกแบบเพื่อวางรากฐานความเข้าใจ และทักษะการใช้งาน AI ที่นำไปใช้ได้จริงตั้งแต่วันแรกหลังการอบรม</a:t>
            </a:r>
            <a:endParaRPr lang="en-US" sz="1350" dirty="0"/>
          </a:p>
        </p:txBody>
      </p:sp>
      <p:sp>
        <p:nvSpPr>
          <p:cNvPr id="6" name="Shape 4"/>
          <p:cNvSpPr/>
          <p:nvPr/>
        </p:nvSpPr>
        <p:spPr>
          <a:xfrm>
            <a:off x="5440680" y="1417320"/>
            <a:ext cx="6202375" cy="1024128"/>
          </a:xfrm>
          <a:prstGeom prst="roundRect">
            <a:avLst>
              <a:gd name="adj" fmla="val 7143"/>
            </a:avLst>
          </a:prstGeom>
          <a:solidFill>
            <a:srgbClr val="EDF3FC"/>
          </a:solidFill>
          <a:ln/>
        </p:spPr>
      </p:sp>
      <p:sp>
        <p:nvSpPr>
          <p:cNvPr id="7" name="Shape 5"/>
          <p:cNvSpPr/>
          <p:nvPr/>
        </p:nvSpPr>
        <p:spPr>
          <a:xfrm>
            <a:off x="5733288" y="1655064"/>
            <a:ext cx="548640" cy="548640"/>
          </a:xfrm>
          <a:prstGeom prst="ellipse">
            <a:avLst/>
          </a:prstGeom>
          <a:solidFill>
            <a:srgbClr val="00B8A9"/>
          </a:solidFill>
          <a:ln/>
        </p:spPr>
      </p:sp>
      <p:pic>
        <p:nvPicPr>
          <p:cNvPr id="8" name="Image 0" descr="icons/filetext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64962" y="1786738"/>
            <a:ext cx="285293" cy="285293"/>
          </a:xfrm>
          <a:prstGeom prst="rect">
            <a:avLst/>
          </a:prstGeom>
        </p:spPr>
      </p:pic>
      <p:sp>
        <p:nvSpPr>
          <p:cNvPr id="9" name="Text 6"/>
          <p:cNvSpPr/>
          <p:nvPr/>
        </p:nvSpPr>
        <p:spPr>
          <a:xfrm>
            <a:off x="6492240" y="1536192"/>
            <a:ext cx="4967935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550" b="1" dirty="0">
                <a:solidFill>
                  <a:srgbClr val="1E2761"/>
                </a:solidFill>
                <a:latin typeface="Leelawadee UI" pitchFamily="34" charset="0"/>
                <a:ea typeface="Leelawadee UI" pitchFamily="34" charset="-122"/>
                <a:cs typeface="Leelawadee UI" pitchFamily="34" charset="-120"/>
              </a:rPr>
              <a:t>การจัดการเอกสาร</a:t>
            </a:r>
            <a:endParaRPr lang="en-US" sz="1550" dirty="0"/>
          </a:p>
        </p:txBody>
      </p:sp>
      <p:sp>
        <p:nvSpPr>
          <p:cNvPr id="10" name="Text 7"/>
          <p:cNvSpPr/>
          <p:nvPr/>
        </p:nvSpPr>
        <p:spPr>
          <a:xfrm>
            <a:off x="6492240" y="1929384"/>
            <a:ext cx="4967935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250" dirty="0">
                <a:solidFill>
                  <a:srgbClr val="5D6678"/>
                </a:solidFill>
                <a:latin typeface="Leelawadee UI" pitchFamily="34" charset="0"/>
                <a:ea typeface="Leelawadee UI" pitchFamily="34" charset="-122"/>
                <a:cs typeface="Leelawadee UI" pitchFamily="34" charset="-120"/>
              </a:rPr>
              <a:t>ร่าง สรุป และตรวจทานเอกสารได้รวดเร็วขึ้น</a:t>
            </a:r>
            <a:endParaRPr lang="en-US" sz="1250" dirty="0"/>
          </a:p>
        </p:txBody>
      </p:sp>
      <p:sp>
        <p:nvSpPr>
          <p:cNvPr id="11" name="Shape 8"/>
          <p:cNvSpPr/>
          <p:nvPr/>
        </p:nvSpPr>
        <p:spPr>
          <a:xfrm>
            <a:off x="5440680" y="2606040"/>
            <a:ext cx="6202375" cy="1024128"/>
          </a:xfrm>
          <a:prstGeom prst="roundRect">
            <a:avLst>
              <a:gd name="adj" fmla="val 7143"/>
            </a:avLst>
          </a:prstGeom>
          <a:solidFill>
            <a:srgbClr val="EDF3FC"/>
          </a:solidFill>
          <a:ln/>
        </p:spPr>
      </p:sp>
      <p:sp>
        <p:nvSpPr>
          <p:cNvPr id="12" name="Shape 9"/>
          <p:cNvSpPr/>
          <p:nvPr/>
        </p:nvSpPr>
        <p:spPr>
          <a:xfrm>
            <a:off x="5733288" y="2843784"/>
            <a:ext cx="548640" cy="548640"/>
          </a:xfrm>
          <a:prstGeom prst="ellipse">
            <a:avLst/>
          </a:prstGeom>
          <a:solidFill>
            <a:srgbClr val="00B8A9"/>
          </a:solidFill>
          <a:ln/>
        </p:spPr>
      </p:sp>
      <p:pic>
        <p:nvPicPr>
          <p:cNvPr id="13" name="Image 1" descr="icons/barchart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64962" y="2975458"/>
            <a:ext cx="285293" cy="285293"/>
          </a:xfrm>
          <a:prstGeom prst="rect">
            <a:avLst/>
          </a:prstGeom>
        </p:spPr>
      </p:pic>
      <p:sp>
        <p:nvSpPr>
          <p:cNvPr id="14" name="Text 10"/>
          <p:cNvSpPr/>
          <p:nvPr/>
        </p:nvSpPr>
        <p:spPr>
          <a:xfrm>
            <a:off x="6492240" y="2724912"/>
            <a:ext cx="4967935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550" b="1" dirty="0">
                <a:solidFill>
                  <a:srgbClr val="1E2761"/>
                </a:solidFill>
                <a:latin typeface="Leelawadee UI" pitchFamily="34" charset="0"/>
                <a:ea typeface="Leelawadee UI" pitchFamily="34" charset="-122"/>
                <a:cs typeface="Leelawadee UI" pitchFamily="34" charset="-120"/>
              </a:rPr>
              <a:t>การวิเคราะห์ข้อมูล</a:t>
            </a:r>
            <a:endParaRPr lang="en-US" sz="1550" dirty="0"/>
          </a:p>
        </p:txBody>
      </p:sp>
      <p:sp>
        <p:nvSpPr>
          <p:cNvPr id="15" name="Text 11"/>
          <p:cNvSpPr/>
          <p:nvPr/>
        </p:nvSpPr>
        <p:spPr>
          <a:xfrm>
            <a:off x="6492240" y="3118104"/>
            <a:ext cx="4967935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250" dirty="0">
                <a:solidFill>
                  <a:srgbClr val="5D6678"/>
                </a:solidFill>
                <a:latin typeface="Leelawadee UI" pitchFamily="34" charset="0"/>
                <a:ea typeface="Leelawadee UI" pitchFamily="34" charset="-122"/>
                <a:cs typeface="Leelawadee UI" pitchFamily="34" charset="-120"/>
              </a:rPr>
              <a:t>ประมวลผลข้อมูลและค้นหา Insight ได้ง่ายขึ้น</a:t>
            </a:r>
            <a:endParaRPr lang="en-US" sz="1250" dirty="0"/>
          </a:p>
        </p:txBody>
      </p:sp>
      <p:sp>
        <p:nvSpPr>
          <p:cNvPr id="16" name="Shape 12"/>
          <p:cNvSpPr/>
          <p:nvPr/>
        </p:nvSpPr>
        <p:spPr>
          <a:xfrm>
            <a:off x="5440680" y="3794760"/>
            <a:ext cx="6202375" cy="1024128"/>
          </a:xfrm>
          <a:prstGeom prst="roundRect">
            <a:avLst>
              <a:gd name="adj" fmla="val 7143"/>
            </a:avLst>
          </a:prstGeom>
          <a:solidFill>
            <a:srgbClr val="EDF3FC"/>
          </a:solidFill>
          <a:ln/>
        </p:spPr>
      </p:sp>
      <p:sp>
        <p:nvSpPr>
          <p:cNvPr id="17" name="Shape 13"/>
          <p:cNvSpPr/>
          <p:nvPr/>
        </p:nvSpPr>
        <p:spPr>
          <a:xfrm>
            <a:off x="5733288" y="4032504"/>
            <a:ext cx="548640" cy="548640"/>
          </a:xfrm>
          <a:prstGeom prst="ellipse">
            <a:avLst/>
          </a:prstGeom>
          <a:solidFill>
            <a:srgbClr val="00B8A9"/>
          </a:solidFill>
          <a:ln/>
        </p:spPr>
      </p:sp>
      <p:pic>
        <p:nvPicPr>
          <p:cNvPr id="18" name="Image 2" descr="icons/message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64962" y="4164178"/>
            <a:ext cx="285293" cy="285293"/>
          </a:xfrm>
          <a:prstGeom prst="rect">
            <a:avLst/>
          </a:prstGeom>
        </p:spPr>
      </p:pic>
      <p:sp>
        <p:nvSpPr>
          <p:cNvPr id="19" name="Text 14"/>
          <p:cNvSpPr/>
          <p:nvPr/>
        </p:nvSpPr>
        <p:spPr>
          <a:xfrm>
            <a:off x="6492240" y="3913632"/>
            <a:ext cx="4967935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550" b="1" dirty="0">
                <a:solidFill>
                  <a:srgbClr val="1E2761"/>
                </a:solidFill>
                <a:latin typeface="Leelawadee UI" pitchFamily="34" charset="0"/>
                <a:ea typeface="Leelawadee UI" pitchFamily="34" charset="-122"/>
                <a:cs typeface="Leelawadee UI" pitchFamily="34" charset="-120"/>
              </a:rPr>
              <a:t>การสื่อสาร</a:t>
            </a:r>
            <a:endParaRPr lang="en-US" sz="1550" dirty="0"/>
          </a:p>
        </p:txBody>
      </p:sp>
      <p:sp>
        <p:nvSpPr>
          <p:cNvPr id="20" name="Text 15"/>
          <p:cNvSpPr/>
          <p:nvPr/>
        </p:nvSpPr>
        <p:spPr>
          <a:xfrm>
            <a:off x="6492240" y="4306824"/>
            <a:ext cx="4967935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250" dirty="0">
                <a:solidFill>
                  <a:srgbClr val="5D6678"/>
                </a:solidFill>
                <a:latin typeface="Leelawadee UI" pitchFamily="34" charset="0"/>
                <a:ea typeface="Leelawadee UI" pitchFamily="34" charset="-122"/>
                <a:cs typeface="Leelawadee UI" pitchFamily="34" charset="-120"/>
              </a:rPr>
              <a:t>อีเมล รายงาน และการประชุมมีประสิทธิภาพยิ่งขึ้น</a:t>
            </a:r>
            <a:endParaRPr lang="en-US" sz="1250" dirty="0"/>
          </a:p>
        </p:txBody>
      </p:sp>
      <p:sp>
        <p:nvSpPr>
          <p:cNvPr id="21" name="Shape 16"/>
          <p:cNvSpPr/>
          <p:nvPr/>
        </p:nvSpPr>
        <p:spPr>
          <a:xfrm>
            <a:off x="5440680" y="4983480"/>
            <a:ext cx="6202375" cy="1024128"/>
          </a:xfrm>
          <a:prstGeom prst="roundRect">
            <a:avLst>
              <a:gd name="adj" fmla="val 7143"/>
            </a:avLst>
          </a:prstGeom>
          <a:solidFill>
            <a:srgbClr val="EDF3FC"/>
          </a:solidFill>
          <a:ln/>
        </p:spPr>
      </p:sp>
      <p:sp>
        <p:nvSpPr>
          <p:cNvPr id="22" name="Shape 17"/>
          <p:cNvSpPr/>
          <p:nvPr/>
        </p:nvSpPr>
        <p:spPr>
          <a:xfrm>
            <a:off x="5733288" y="5221224"/>
            <a:ext cx="548640" cy="548640"/>
          </a:xfrm>
          <a:prstGeom prst="ellipse">
            <a:avLst/>
          </a:prstGeom>
          <a:solidFill>
            <a:srgbClr val="00B8A9"/>
          </a:solidFill>
          <a:ln/>
        </p:spPr>
      </p:sp>
      <p:pic>
        <p:nvPicPr>
          <p:cNvPr id="23" name="Image 3" descr="icons/zap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64962" y="5352898"/>
            <a:ext cx="285293" cy="285293"/>
          </a:xfrm>
          <a:prstGeom prst="rect">
            <a:avLst/>
          </a:prstGeom>
        </p:spPr>
      </p:pic>
      <p:sp>
        <p:nvSpPr>
          <p:cNvPr id="24" name="Text 18"/>
          <p:cNvSpPr/>
          <p:nvPr/>
        </p:nvSpPr>
        <p:spPr>
          <a:xfrm>
            <a:off x="6492240" y="5102352"/>
            <a:ext cx="4967935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550" b="1" dirty="0">
                <a:solidFill>
                  <a:srgbClr val="1E2761"/>
                </a:solidFill>
                <a:latin typeface="Leelawadee UI" pitchFamily="34" charset="0"/>
                <a:ea typeface="Leelawadee UI" pitchFamily="34" charset="-122"/>
                <a:cs typeface="Leelawadee UI" pitchFamily="34" charset="-120"/>
              </a:rPr>
              <a:t>ประสิทธิภาพโดยรวม</a:t>
            </a:r>
            <a:endParaRPr lang="en-US" sz="1550" dirty="0"/>
          </a:p>
        </p:txBody>
      </p:sp>
      <p:sp>
        <p:nvSpPr>
          <p:cNvPr id="25" name="Text 19"/>
          <p:cNvSpPr/>
          <p:nvPr/>
        </p:nvSpPr>
        <p:spPr>
          <a:xfrm>
            <a:off x="6492240" y="5495544"/>
            <a:ext cx="4967935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250" dirty="0">
                <a:solidFill>
                  <a:srgbClr val="5D6678"/>
                </a:solidFill>
                <a:latin typeface="Leelawadee UI" pitchFamily="34" charset="0"/>
                <a:ea typeface="Leelawadee UI" pitchFamily="34" charset="-122"/>
                <a:cs typeface="Leelawadee UI" pitchFamily="34" charset="-120"/>
              </a:rPr>
              <a:t>ลดเวลางานประจำ เพิ่มเวลาให้งานที่สร้างมูลค่า</a:t>
            </a:r>
            <a:endParaRPr lang="en-US" sz="1250" dirty="0"/>
          </a:p>
        </p:txBody>
      </p:sp>
      <p:sp>
        <p:nvSpPr>
          <p:cNvPr id="26" name="Text 20"/>
          <p:cNvSpPr/>
          <p:nvPr/>
        </p:nvSpPr>
        <p:spPr>
          <a:xfrm>
            <a:off x="548640" y="6473952"/>
            <a:ext cx="86868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AEB9CC"/>
                </a:solidFill>
                <a:latin typeface="Leelawadee UI" pitchFamily="34" charset="0"/>
                <a:ea typeface="Leelawadee UI" pitchFamily="34" charset="-122"/>
                <a:cs typeface="Leelawadee UI" pitchFamily="34" charset="-120"/>
              </a:rPr>
              <a:t>DataKraft Studio  ·  หลักสูตร "การใช้งาน AI เพื่อการทำงาน" — บริษัท เอบีซี จำกัด</a:t>
            </a:r>
            <a:endParaRPr lang="en-US" sz="900" dirty="0"/>
          </a:p>
        </p:txBody>
      </p:sp>
      <p:sp>
        <p:nvSpPr>
          <p:cNvPr id="27" name="Text 21"/>
          <p:cNvSpPr/>
          <p:nvPr/>
        </p:nvSpPr>
        <p:spPr>
          <a:xfrm>
            <a:off x="10545775" y="6473952"/>
            <a:ext cx="10972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AEB9CC"/>
                </a:solidFill>
                <a:latin typeface="Leelawadee UI" pitchFamily="34" charset="0"/>
                <a:ea typeface="Leelawadee UI" pitchFamily="34" charset="-122"/>
                <a:cs typeface="Leelawadee UI" pitchFamily="34" charset="-120"/>
              </a:rPr>
              <a:t>3 / 11</a:t>
            </a:r>
            <a:endParaRPr lang="en-US" sz="9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48640" y="384048"/>
            <a:ext cx="11094415" cy="6858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3000" b="1" dirty="0">
                <a:solidFill>
                  <a:srgbClr val="1E2761"/>
                </a:solidFill>
                <a:latin typeface="Leelawadee UI" pitchFamily="34" charset="0"/>
                <a:ea typeface="Leelawadee UI" pitchFamily="34" charset="-122"/>
                <a:cs typeface="Leelawadee UI" pitchFamily="34" charset="-120"/>
              </a:rPr>
              <a:t>วัตถุประสงค์ของหลักสูตร</a:t>
            </a:r>
            <a:endParaRPr lang="en-US" sz="3000" dirty="0"/>
          </a:p>
        </p:txBody>
      </p:sp>
      <p:sp>
        <p:nvSpPr>
          <p:cNvPr id="3" name="Shape 1"/>
          <p:cNvSpPr/>
          <p:nvPr/>
        </p:nvSpPr>
        <p:spPr>
          <a:xfrm>
            <a:off x="548640" y="1417320"/>
            <a:ext cx="5364328" cy="2057400"/>
          </a:xfrm>
          <a:prstGeom prst="roundRect">
            <a:avLst>
              <a:gd name="adj" fmla="val 4000"/>
            </a:avLst>
          </a:prstGeom>
          <a:solidFill>
            <a:srgbClr val="FFFFFF"/>
          </a:solidFill>
          <a:ln w="12700">
            <a:solidFill>
              <a:srgbClr val="D8E1F0"/>
            </a:solidFill>
            <a:prstDash val="solid"/>
          </a:ln>
          <a:effectLst>
            <a:outerShdw sx="100000" sy="100000" kx="0" ky="0" algn="bl" rotWithShape="0" blurRad="88900" dist="25400" dir="5400000">
              <a:srgbClr val="9AA5BC">
                <a:alpha val="28000"/>
              </a:srgbClr>
            </a:outerShdw>
          </a:effectLst>
        </p:spPr>
      </p:sp>
      <p:sp>
        <p:nvSpPr>
          <p:cNvPr id="4" name="Text 2"/>
          <p:cNvSpPr/>
          <p:nvPr/>
        </p:nvSpPr>
        <p:spPr>
          <a:xfrm>
            <a:off x="822960" y="1673352"/>
            <a:ext cx="1005840" cy="6858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3400" b="1" dirty="0">
                <a:solidFill>
                  <a:srgbClr val="00B8A9"/>
                </a:solidFill>
                <a:latin typeface="Leelawadee UI" pitchFamily="34" charset="0"/>
                <a:ea typeface="Leelawadee UI" pitchFamily="34" charset="-122"/>
                <a:cs typeface="Leelawadee UI" pitchFamily="34" charset="-120"/>
              </a:rPr>
              <a:t>01</a:t>
            </a:r>
            <a:endParaRPr lang="en-US" sz="3400" dirty="0"/>
          </a:p>
        </p:txBody>
      </p:sp>
      <p:sp>
        <p:nvSpPr>
          <p:cNvPr id="5" name="Text 3"/>
          <p:cNvSpPr/>
          <p:nvPr/>
        </p:nvSpPr>
        <p:spPr>
          <a:xfrm>
            <a:off x="841248" y="2331720"/>
            <a:ext cx="4779112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650" b="1" dirty="0">
                <a:solidFill>
                  <a:srgbClr val="1E2761"/>
                </a:solidFill>
                <a:latin typeface="Leelawadee UI" pitchFamily="34" charset="0"/>
                <a:ea typeface="Leelawadee UI" pitchFamily="34" charset="-122"/>
                <a:cs typeface="Leelawadee UI" pitchFamily="34" charset="-120"/>
              </a:rPr>
              <a:t>เข้าใจพื้นฐาน AI และ Generative AI</a:t>
            </a:r>
            <a:endParaRPr lang="en-US" sz="1650" dirty="0"/>
          </a:p>
        </p:txBody>
      </p:sp>
      <p:sp>
        <p:nvSpPr>
          <p:cNvPr id="6" name="Text 4"/>
          <p:cNvSpPr/>
          <p:nvPr/>
        </p:nvSpPr>
        <p:spPr>
          <a:xfrm>
            <a:off x="841248" y="2788920"/>
            <a:ext cx="4779112" cy="62179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lnSpc>
                <a:spcPct val="120000"/>
              </a:lnSpc>
              <a:buNone/>
            </a:pPr>
            <a:r>
              <a:rPr lang="en-US" sz="1250" dirty="0">
                <a:solidFill>
                  <a:srgbClr val="5D6678"/>
                </a:solidFill>
                <a:latin typeface="Leelawadee UI" pitchFamily="34" charset="0"/>
                <a:ea typeface="Leelawadee UI" pitchFamily="34" charset="-122"/>
                <a:cs typeface="Leelawadee UI" pitchFamily="34" charset="-120"/>
              </a:rPr>
              <a:t>พนักงานมีความรู้ความเข้าใจที่ถูกต้องเกี่ยวกับเทคโนโลยี AI และขีดความสามารถของเครื่องมือ</a:t>
            </a:r>
            <a:endParaRPr lang="en-US" sz="1250" dirty="0"/>
          </a:p>
        </p:txBody>
      </p:sp>
      <p:sp>
        <p:nvSpPr>
          <p:cNvPr id="7" name="Shape 5"/>
          <p:cNvSpPr/>
          <p:nvPr/>
        </p:nvSpPr>
        <p:spPr>
          <a:xfrm>
            <a:off x="6278728" y="1417320"/>
            <a:ext cx="5364328" cy="2057400"/>
          </a:xfrm>
          <a:prstGeom prst="roundRect">
            <a:avLst>
              <a:gd name="adj" fmla="val 4000"/>
            </a:avLst>
          </a:prstGeom>
          <a:solidFill>
            <a:srgbClr val="FFFFFF"/>
          </a:solidFill>
          <a:ln w="12700">
            <a:solidFill>
              <a:srgbClr val="D8E1F0"/>
            </a:solidFill>
            <a:prstDash val="solid"/>
          </a:ln>
          <a:effectLst>
            <a:outerShdw sx="100000" sy="100000" kx="0" ky="0" algn="bl" rotWithShape="0" blurRad="88900" dist="25400" dir="5400000">
              <a:srgbClr val="9AA5BC">
                <a:alpha val="28000"/>
              </a:srgbClr>
            </a:outerShdw>
          </a:effectLst>
        </p:spPr>
      </p:sp>
      <p:sp>
        <p:nvSpPr>
          <p:cNvPr id="8" name="Text 6"/>
          <p:cNvSpPr/>
          <p:nvPr/>
        </p:nvSpPr>
        <p:spPr>
          <a:xfrm>
            <a:off x="6553048" y="1673352"/>
            <a:ext cx="1005840" cy="6858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3400" b="1" dirty="0">
                <a:solidFill>
                  <a:srgbClr val="00B8A9"/>
                </a:solidFill>
                <a:latin typeface="Leelawadee UI" pitchFamily="34" charset="0"/>
                <a:ea typeface="Leelawadee UI" pitchFamily="34" charset="-122"/>
                <a:cs typeface="Leelawadee UI" pitchFamily="34" charset="-120"/>
              </a:rPr>
              <a:t>02</a:t>
            </a:r>
            <a:endParaRPr lang="en-US" sz="3400" dirty="0"/>
          </a:p>
        </p:txBody>
      </p:sp>
      <p:sp>
        <p:nvSpPr>
          <p:cNvPr id="9" name="Text 7"/>
          <p:cNvSpPr/>
          <p:nvPr/>
        </p:nvSpPr>
        <p:spPr>
          <a:xfrm>
            <a:off x="6571336" y="2331720"/>
            <a:ext cx="4779112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650" b="1" dirty="0">
                <a:solidFill>
                  <a:srgbClr val="1E2761"/>
                </a:solidFill>
                <a:latin typeface="Leelawadee UI" pitchFamily="34" charset="0"/>
                <a:ea typeface="Leelawadee UI" pitchFamily="34" charset="-122"/>
                <a:cs typeface="Leelawadee UI" pitchFamily="34" charset="-120"/>
              </a:rPr>
              <a:t>ใช้เครื่องมือ AI ได้จริงในงานประจำวัน</a:t>
            </a:r>
            <a:endParaRPr lang="en-US" sz="1650" dirty="0"/>
          </a:p>
        </p:txBody>
      </p:sp>
      <p:sp>
        <p:nvSpPr>
          <p:cNvPr id="10" name="Text 8"/>
          <p:cNvSpPr/>
          <p:nvPr/>
        </p:nvSpPr>
        <p:spPr>
          <a:xfrm>
            <a:off x="6571336" y="2788920"/>
            <a:ext cx="4779112" cy="62179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lnSpc>
                <a:spcPct val="120000"/>
              </a:lnSpc>
              <a:buNone/>
            </a:pPr>
            <a:r>
              <a:rPr lang="en-US" sz="1250" dirty="0">
                <a:solidFill>
                  <a:srgbClr val="5D6678"/>
                </a:solidFill>
                <a:latin typeface="Leelawadee UI" pitchFamily="34" charset="0"/>
                <a:ea typeface="Leelawadee UI" pitchFamily="34" charset="-122"/>
                <a:cs typeface="Leelawadee UI" pitchFamily="34" charset="-120"/>
              </a:rPr>
              <a:t>นำ AI มาช่วยเพิ่มประสิทธิภาพการทำงานประจำวันได้จริงตามลักษณะงานของแต่ละคน</a:t>
            </a:r>
            <a:endParaRPr lang="en-US" sz="1250" dirty="0"/>
          </a:p>
        </p:txBody>
      </p:sp>
      <p:sp>
        <p:nvSpPr>
          <p:cNvPr id="11" name="Shape 9"/>
          <p:cNvSpPr/>
          <p:nvPr/>
        </p:nvSpPr>
        <p:spPr>
          <a:xfrm>
            <a:off x="548640" y="3794760"/>
            <a:ext cx="5364328" cy="2057400"/>
          </a:xfrm>
          <a:prstGeom prst="roundRect">
            <a:avLst>
              <a:gd name="adj" fmla="val 4000"/>
            </a:avLst>
          </a:prstGeom>
          <a:solidFill>
            <a:srgbClr val="FFFFFF"/>
          </a:solidFill>
          <a:ln w="12700">
            <a:solidFill>
              <a:srgbClr val="D8E1F0"/>
            </a:solidFill>
            <a:prstDash val="solid"/>
          </a:ln>
          <a:effectLst>
            <a:outerShdw sx="100000" sy="100000" kx="0" ky="0" algn="bl" rotWithShape="0" blurRad="88900" dist="25400" dir="5400000">
              <a:srgbClr val="9AA5BC">
                <a:alpha val="28000"/>
              </a:srgbClr>
            </a:outerShdw>
          </a:effectLst>
        </p:spPr>
      </p:sp>
      <p:sp>
        <p:nvSpPr>
          <p:cNvPr id="12" name="Text 10"/>
          <p:cNvSpPr/>
          <p:nvPr/>
        </p:nvSpPr>
        <p:spPr>
          <a:xfrm>
            <a:off x="822960" y="4050792"/>
            <a:ext cx="1005840" cy="6858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3400" b="1" dirty="0">
                <a:solidFill>
                  <a:srgbClr val="00B8A9"/>
                </a:solidFill>
                <a:latin typeface="Leelawadee UI" pitchFamily="34" charset="0"/>
                <a:ea typeface="Leelawadee UI" pitchFamily="34" charset="-122"/>
                <a:cs typeface="Leelawadee UI" pitchFamily="34" charset="-120"/>
              </a:rPr>
              <a:t>03</a:t>
            </a:r>
            <a:endParaRPr lang="en-US" sz="3400" dirty="0"/>
          </a:p>
        </p:txBody>
      </p:sp>
      <p:sp>
        <p:nvSpPr>
          <p:cNvPr id="13" name="Text 11"/>
          <p:cNvSpPr/>
          <p:nvPr/>
        </p:nvSpPr>
        <p:spPr>
          <a:xfrm>
            <a:off x="841248" y="4709160"/>
            <a:ext cx="4779112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650" b="1" dirty="0">
                <a:solidFill>
                  <a:srgbClr val="1E2761"/>
                </a:solidFill>
                <a:latin typeface="Leelawadee UI" pitchFamily="34" charset="0"/>
                <a:ea typeface="Leelawadee UI" pitchFamily="34" charset="-122"/>
                <a:cs typeface="Leelawadee UI" pitchFamily="34" charset="-120"/>
              </a:rPr>
              <a:t>เขียน Prompt อย่างมีประสิทธิภาพ</a:t>
            </a:r>
            <a:endParaRPr lang="en-US" sz="1650" dirty="0"/>
          </a:p>
        </p:txBody>
      </p:sp>
      <p:sp>
        <p:nvSpPr>
          <p:cNvPr id="14" name="Text 12"/>
          <p:cNvSpPr/>
          <p:nvPr/>
        </p:nvSpPr>
        <p:spPr>
          <a:xfrm>
            <a:off x="841248" y="5166360"/>
            <a:ext cx="4779112" cy="62179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lnSpc>
                <a:spcPct val="120000"/>
              </a:lnSpc>
              <a:buNone/>
            </a:pPr>
            <a:r>
              <a:rPr lang="en-US" sz="1250" dirty="0">
                <a:solidFill>
                  <a:srgbClr val="5D6678"/>
                </a:solidFill>
                <a:latin typeface="Leelawadee UI" pitchFamily="34" charset="0"/>
                <a:ea typeface="Leelawadee UI" pitchFamily="34" charset="-122"/>
                <a:cs typeface="Leelawadee UI" pitchFamily="34" charset="-120"/>
              </a:rPr>
              <a:t>สั่งงาน AI ด้วยคำสั่ง (Prompt) ที่ให้ผลลัพธ์ตรงตามความต้องการ</a:t>
            </a:r>
            <a:endParaRPr lang="en-US" sz="1250" dirty="0"/>
          </a:p>
        </p:txBody>
      </p:sp>
      <p:sp>
        <p:nvSpPr>
          <p:cNvPr id="15" name="Shape 13"/>
          <p:cNvSpPr/>
          <p:nvPr/>
        </p:nvSpPr>
        <p:spPr>
          <a:xfrm>
            <a:off x="6278728" y="3794760"/>
            <a:ext cx="5364328" cy="2057400"/>
          </a:xfrm>
          <a:prstGeom prst="roundRect">
            <a:avLst>
              <a:gd name="adj" fmla="val 4000"/>
            </a:avLst>
          </a:prstGeom>
          <a:solidFill>
            <a:srgbClr val="FFFFFF"/>
          </a:solidFill>
          <a:ln w="12700">
            <a:solidFill>
              <a:srgbClr val="D8E1F0"/>
            </a:solidFill>
            <a:prstDash val="solid"/>
          </a:ln>
          <a:effectLst>
            <a:outerShdw sx="100000" sy="100000" kx="0" ky="0" algn="bl" rotWithShape="0" blurRad="88900" dist="25400" dir="5400000">
              <a:srgbClr val="9AA5BC">
                <a:alpha val="28000"/>
              </a:srgbClr>
            </a:outerShdw>
          </a:effectLst>
        </p:spPr>
      </p:sp>
      <p:sp>
        <p:nvSpPr>
          <p:cNvPr id="16" name="Text 14"/>
          <p:cNvSpPr/>
          <p:nvPr/>
        </p:nvSpPr>
        <p:spPr>
          <a:xfrm>
            <a:off x="6553048" y="4050792"/>
            <a:ext cx="1005840" cy="6858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3400" b="1" dirty="0">
                <a:solidFill>
                  <a:srgbClr val="00B8A9"/>
                </a:solidFill>
                <a:latin typeface="Leelawadee UI" pitchFamily="34" charset="0"/>
                <a:ea typeface="Leelawadee UI" pitchFamily="34" charset="-122"/>
                <a:cs typeface="Leelawadee UI" pitchFamily="34" charset="-120"/>
              </a:rPr>
              <a:t>04</a:t>
            </a:r>
            <a:endParaRPr lang="en-US" sz="3400" dirty="0"/>
          </a:p>
        </p:txBody>
      </p:sp>
      <p:sp>
        <p:nvSpPr>
          <p:cNvPr id="17" name="Text 15"/>
          <p:cNvSpPr/>
          <p:nvPr/>
        </p:nvSpPr>
        <p:spPr>
          <a:xfrm>
            <a:off x="6571336" y="4709160"/>
            <a:ext cx="4779112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650" b="1" dirty="0">
                <a:solidFill>
                  <a:srgbClr val="1E2761"/>
                </a:solidFill>
                <a:latin typeface="Leelawadee UI" pitchFamily="34" charset="0"/>
                <a:ea typeface="Leelawadee UI" pitchFamily="34" charset="-122"/>
                <a:cs typeface="Leelawadee UI" pitchFamily="34" charset="-120"/>
              </a:rPr>
              <a:t>สร้างวัฒนธรรมพร้อมปรับตัว</a:t>
            </a:r>
            <a:endParaRPr lang="en-US" sz="1650" dirty="0"/>
          </a:p>
        </p:txBody>
      </p:sp>
      <p:sp>
        <p:nvSpPr>
          <p:cNvPr id="18" name="Text 16"/>
          <p:cNvSpPr/>
          <p:nvPr/>
        </p:nvSpPr>
        <p:spPr>
          <a:xfrm>
            <a:off x="6571336" y="5166360"/>
            <a:ext cx="4779112" cy="62179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lnSpc>
                <a:spcPct val="120000"/>
              </a:lnSpc>
              <a:buNone/>
            </a:pPr>
            <a:r>
              <a:rPr lang="en-US" sz="1250" dirty="0">
                <a:solidFill>
                  <a:srgbClr val="5D6678"/>
                </a:solidFill>
                <a:latin typeface="Leelawadee UI" pitchFamily="34" charset="0"/>
                <a:ea typeface="Leelawadee UI" pitchFamily="34" charset="-122"/>
                <a:cs typeface="Leelawadee UI" pitchFamily="34" charset="-120"/>
              </a:rPr>
              <a:t>ส่งเสริมวัฒนธรรมองค์กรที่พร้อมรับการเปลี่ยนแปลงทางเทคโนโลยี</a:t>
            </a:r>
            <a:endParaRPr lang="en-US" sz="1250" dirty="0"/>
          </a:p>
        </p:txBody>
      </p:sp>
      <p:sp>
        <p:nvSpPr>
          <p:cNvPr id="19" name="Text 17"/>
          <p:cNvSpPr/>
          <p:nvPr/>
        </p:nvSpPr>
        <p:spPr>
          <a:xfrm>
            <a:off x="548640" y="6473952"/>
            <a:ext cx="86868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AEB9CC"/>
                </a:solidFill>
                <a:latin typeface="Leelawadee UI" pitchFamily="34" charset="0"/>
                <a:ea typeface="Leelawadee UI" pitchFamily="34" charset="-122"/>
                <a:cs typeface="Leelawadee UI" pitchFamily="34" charset="-120"/>
              </a:rPr>
              <a:t>DataKraft Studio  ·  หลักสูตร "การใช้งาน AI เพื่อการทำงาน" — บริษัท เอบีซี จำกัด</a:t>
            </a:r>
            <a:endParaRPr lang="en-US" sz="900" dirty="0"/>
          </a:p>
        </p:txBody>
      </p:sp>
      <p:sp>
        <p:nvSpPr>
          <p:cNvPr id="20" name="Text 18"/>
          <p:cNvSpPr/>
          <p:nvPr/>
        </p:nvSpPr>
        <p:spPr>
          <a:xfrm>
            <a:off x="10545775" y="6473952"/>
            <a:ext cx="10972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AEB9CC"/>
                </a:solidFill>
                <a:latin typeface="Leelawadee UI" pitchFamily="34" charset="0"/>
                <a:ea typeface="Leelawadee UI" pitchFamily="34" charset="-122"/>
                <a:cs typeface="Leelawadee UI" pitchFamily="34" charset="-120"/>
              </a:rPr>
              <a:t>4 / 11</a:t>
            </a:r>
            <a:endParaRPr lang="en-US" sz="9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48640" y="384048"/>
            <a:ext cx="11094415" cy="6858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3000" b="1" dirty="0">
                <a:solidFill>
                  <a:srgbClr val="1E2761"/>
                </a:solidFill>
                <a:latin typeface="Leelawadee UI" pitchFamily="34" charset="0"/>
                <a:ea typeface="Leelawadee UI" pitchFamily="34" charset="-122"/>
                <a:cs typeface="Leelawadee UI" pitchFamily="34" charset="-120"/>
              </a:rPr>
              <a:t>แนวทางการอบรมของเรา</a:t>
            </a:r>
            <a:endParaRPr lang="en-US" sz="3000" dirty="0"/>
          </a:p>
        </p:txBody>
      </p:sp>
      <p:sp>
        <p:nvSpPr>
          <p:cNvPr id="3" name="Shape 1"/>
          <p:cNvSpPr/>
          <p:nvPr/>
        </p:nvSpPr>
        <p:spPr>
          <a:xfrm>
            <a:off x="548640" y="1600200"/>
            <a:ext cx="777240" cy="777240"/>
          </a:xfrm>
          <a:prstGeom prst="roundRect">
            <a:avLst>
              <a:gd name="adj" fmla="val 16471"/>
            </a:avLst>
          </a:prstGeom>
          <a:solidFill>
            <a:srgbClr val="1E2761"/>
          </a:solidFill>
          <a:ln/>
        </p:spPr>
      </p:sp>
      <p:pic>
        <p:nvPicPr>
          <p:cNvPr id="4" name="Image 0" descr="icons/bookopen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6092" y="1787652"/>
            <a:ext cx="402336" cy="402336"/>
          </a:xfrm>
          <a:prstGeom prst="rect">
            <a:avLst/>
          </a:prstGeom>
        </p:spPr>
      </p:pic>
      <p:sp>
        <p:nvSpPr>
          <p:cNvPr id="5" name="Text 2"/>
          <p:cNvSpPr/>
          <p:nvPr/>
        </p:nvSpPr>
        <p:spPr>
          <a:xfrm>
            <a:off x="548640" y="2606040"/>
            <a:ext cx="2514600" cy="77724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lnSpc>
                <a:spcPct val="110000"/>
              </a:lnSpc>
              <a:buNone/>
            </a:pPr>
            <a:r>
              <a:rPr lang="en-US" sz="1650" b="1" dirty="0">
                <a:solidFill>
                  <a:srgbClr val="1E2761"/>
                </a:solidFill>
                <a:latin typeface="Leelawadee UI" pitchFamily="34" charset="0"/>
                <a:ea typeface="Leelawadee UI" pitchFamily="34" charset="-122"/>
                <a:cs typeface="Leelawadee UI" pitchFamily="34" charset="-120"/>
              </a:rPr>
              <a:t>บรรยายเข้าใจง่าย</a:t>
            </a:r>
            <a:endParaRPr lang="en-US" sz="1650" dirty="0"/>
          </a:p>
        </p:txBody>
      </p:sp>
      <p:sp>
        <p:nvSpPr>
          <p:cNvPr id="6" name="Text 3"/>
          <p:cNvSpPr/>
          <p:nvPr/>
        </p:nvSpPr>
        <p:spPr>
          <a:xfrm>
            <a:off x="548640" y="3383280"/>
            <a:ext cx="2514600" cy="16002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lnSpc>
                <a:spcPct val="125000"/>
              </a:lnSpc>
              <a:buNone/>
            </a:pPr>
            <a:r>
              <a:rPr lang="en-US" sz="1250" dirty="0">
                <a:solidFill>
                  <a:srgbClr val="5D6678"/>
                </a:solidFill>
                <a:latin typeface="Leelawadee UI" pitchFamily="34" charset="0"/>
                <a:ea typeface="Leelawadee UI" pitchFamily="34" charset="-122"/>
                <a:cs typeface="Leelawadee UI" pitchFamily="34" charset="-120"/>
              </a:rPr>
              <a:t>เนื้อหากระชับ ใช้ตัวอย่างใกล้ตัว เข้าใจได้แม้ไม่มีพื้นฐานด้านเทคโนโลยี</a:t>
            </a:r>
            <a:endParaRPr lang="en-US" sz="1250" dirty="0"/>
          </a:p>
        </p:txBody>
      </p:sp>
      <p:sp>
        <p:nvSpPr>
          <p:cNvPr id="7" name="Shape 4"/>
          <p:cNvSpPr/>
          <p:nvPr/>
        </p:nvSpPr>
        <p:spPr>
          <a:xfrm>
            <a:off x="3408578" y="1600200"/>
            <a:ext cx="777240" cy="777240"/>
          </a:xfrm>
          <a:prstGeom prst="roundRect">
            <a:avLst>
              <a:gd name="adj" fmla="val 16471"/>
            </a:avLst>
          </a:prstGeom>
          <a:solidFill>
            <a:srgbClr val="1E2761"/>
          </a:solidFill>
          <a:ln/>
        </p:spPr>
      </p:sp>
      <p:pic>
        <p:nvPicPr>
          <p:cNvPr id="8" name="Image 1" descr="icons/edit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96030" y="1787652"/>
            <a:ext cx="402336" cy="402336"/>
          </a:xfrm>
          <a:prstGeom prst="rect">
            <a:avLst/>
          </a:prstGeom>
        </p:spPr>
      </p:pic>
      <p:sp>
        <p:nvSpPr>
          <p:cNvPr id="9" name="Text 5"/>
          <p:cNvSpPr/>
          <p:nvPr/>
        </p:nvSpPr>
        <p:spPr>
          <a:xfrm>
            <a:off x="3408578" y="2606040"/>
            <a:ext cx="2514600" cy="77724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lnSpc>
                <a:spcPct val="110000"/>
              </a:lnSpc>
              <a:buNone/>
            </a:pPr>
            <a:r>
              <a:rPr lang="en-US" sz="1650" b="1" dirty="0">
                <a:solidFill>
                  <a:srgbClr val="1E2761"/>
                </a:solidFill>
                <a:latin typeface="Leelawadee UI" pitchFamily="34" charset="0"/>
                <a:ea typeface="Leelawadee UI" pitchFamily="34" charset="-122"/>
                <a:cs typeface="Leelawadee UI" pitchFamily="34" charset="-120"/>
              </a:rPr>
              <a:t>ฝึกปฏิบัติจริงทุกช่วง</a:t>
            </a:r>
            <a:endParaRPr lang="en-US" sz="1650" dirty="0"/>
          </a:p>
        </p:txBody>
      </p:sp>
      <p:sp>
        <p:nvSpPr>
          <p:cNvPr id="10" name="Text 6"/>
          <p:cNvSpPr/>
          <p:nvPr/>
        </p:nvSpPr>
        <p:spPr>
          <a:xfrm>
            <a:off x="3408578" y="3383280"/>
            <a:ext cx="2514600" cy="16002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lnSpc>
                <a:spcPct val="125000"/>
              </a:lnSpc>
              <a:buNone/>
            </a:pPr>
            <a:r>
              <a:rPr lang="en-US" sz="1250" dirty="0">
                <a:solidFill>
                  <a:srgbClr val="5D6678"/>
                </a:solidFill>
                <a:latin typeface="Leelawadee UI" pitchFamily="34" charset="0"/>
                <a:ea typeface="Leelawadee UI" pitchFamily="34" charset="-122"/>
                <a:cs typeface="Leelawadee UI" pitchFamily="34" charset="-120"/>
              </a:rPr>
              <a:t>Workshop ลงมือทำจริงระหว่างเรียน ไม่ใช่เพียงการนั่งฟังบรรยาย</a:t>
            </a:r>
            <a:endParaRPr lang="en-US" sz="1250" dirty="0"/>
          </a:p>
        </p:txBody>
      </p:sp>
      <p:sp>
        <p:nvSpPr>
          <p:cNvPr id="11" name="Shape 7"/>
          <p:cNvSpPr/>
          <p:nvPr/>
        </p:nvSpPr>
        <p:spPr>
          <a:xfrm>
            <a:off x="6268517" y="1600200"/>
            <a:ext cx="777240" cy="777240"/>
          </a:xfrm>
          <a:prstGeom prst="roundRect">
            <a:avLst>
              <a:gd name="adj" fmla="val 16471"/>
            </a:avLst>
          </a:prstGeom>
          <a:solidFill>
            <a:srgbClr val="1E2761"/>
          </a:solidFill>
          <a:ln/>
        </p:spPr>
      </p:sp>
      <p:pic>
        <p:nvPicPr>
          <p:cNvPr id="12" name="Image 2" descr="icons/briefcase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55969" y="1787652"/>
            <a:ext cx="402336" cy="402336"/>
          </a:xfrm>
          <a:prstGeom prst="rect">
            <a:avLst/>
          </a:prstGeom>
        </p:spPr>
      </p:pic>
      <p:sp>
        <p:nvSpPr>
          <p:cNvPr id="13" name="Text 8"/>
          <p:cNvSpPr/>
          <p:nvPr/>
        </p:nvSpPr>
        <p:spPr>
          <a:xfrm>
            <a:off x="6268517" y="2606040"/>
            <a:ext cx="2514600" cy="77724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lnSpc>
                <a:spcPct val="110000"/>
              </a:lnSpc>
              <a:buNone/>
            </a:pPr>
            <a:r>
              <a:rPr lang="en-US" sz="1650" b="1" dirty="0">
                <a:solidFill>
                  <a:srgbClr val="1E2761"/>
                </a:solidFill>
                <a:latin typeface="Leelawadee UI" pitchFamily="34" charset="0"/>
                <a:ea typeface="Leelawadee UI" pitchFamily="34" charset="-122"/>
                <a:cs typeface="Leelawadee UI" pitchFamily="34" charset="-120"/>
              </a:rPr>
              <a:t>Case Study ตามงานจริง</a:t>
            </a:r>
            <a:endParaRPr lang="en-US" sz="1650" dirty="0"/>
          </a:p>
        </p:txBody>
      </p:sp>
      <p:sp>
        <p:nvSpPr>
          <p:cNvPr id="14" name="Text 9"/>
          <p:cNvSpPr/>
          <p:nvPr/>
        </p:nvSpPr>
        <p:spPr>
          <a:xfrm>
            <a:off x="6268517" y="3383280"/>
            <a:ext cx="2514600" cy="16002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lnSpc>
                <a:spcPct val="125000"/>
              </a:lnSpc>
              <a:buNone/>
            </a:pPr>
            <a:r>
              <a:rPr lang="en-US" sz="1250" dirty="0">
                <a:solidFill>
                  <a:srgbClr val="5D6678"/>
                </a:solidFill>
                <a:latin typeface="Leelawadee UI" pitchFamily="34" charset="0"/>
                <a:ea typeface="Leelawadee UI" pitchFamily="34" charset="-122"/>
                <a:cs typeface="Leelawadee UI" pitchFamily="34" charset="-120"/>
              </a:rPr>
              <a:t>กรณีศึกษาและแบบฝึกหัดออกแบบตามลักษณะงานจริงของบริษัท เอบีซี จำกัด</a:t>
            </a:r>
            <a:endParaRPr lang="en-US" sz="1250" dirty="0"/>
          </a:p>
        </p:txBody>
      </p:sp>
      <p:sp>
        <p:nvSpPr>
          <p:cNvPr id="15" name="Shape 10"/>
          <p:cNvSpPr/>
          <p:nvPr/>
        </p:nvSpPr>
        <p:spPr>
          <a:xfrm>
            <a:off x="9128455" y="1600200"/>
            <a:ext cx="777240" cy="777240"/>
          </a:xfrm>
          <a:prstGeom prst="roundRect">
            <a:avLst>
              <a:gd name="adj" fmla="val 16471"/>
            </a:avLst>
          </a:prstGeom>
          <a:solidFill>
            <a:srgbClr val="1E2761"/>
          </a:solidFill>
          <a:ln/>
        </p:spPr>
      </p:sp>
      <p:pic>
        <p:nvPicPr>
          <p:cNvPr id="16" name="Image 3" descr="icons/barchart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315907" y="1787652"/>
            <a:ext cx="402336" cy="402336"/>
          </a:xfrm>
          <a:prstGeom prst="rect">
            <a:avLst/>
          </a:prstGeom>
        </p:spPr>
      </p:pic>
      <p:sp>
        <p:nvSpPr>
          <p:cNvPr id="17" name="Text 11"/>
          <p:cNvSpPr/>
          <p:nvPr/>
        </p:nvSpPr>
        <p:spPr>
          <a:xfrm>
            <a:off x="9128455" y="2606040"/>
            <a:ext cx="2514600" cy="77724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lnSpc>
                <a:spcPct val="110000"/>
              </a:lnSpc>
              <a:buNone/>
            </a:pPr>
            <a:r>
              <a:rPr lang="en-US" sz="1650" b="1" dirty="0">
                <a:solidFill>
                  <a:srgbClr val="1E2761"/>
                </a:solidFill>
                <a:latin typeface="Leelawadee UI" pitchFamily="34" charset="0"/>
                <a:ea typeface="Leelawadee UI" pitchFamily="34" charset="-122"/>
                <a:cs typeface="Leelawadee UI" pitchFamily="34" charset="-120"/>
              </a:rPr>
              <a:t>วัดผลได้ชัดเจน</a:t>
            </a:r>
            <a:endParaRPr lang="en-US" sz="1650" dirty="0"/>
          </a:p>
        </p:txBody>
      </p:sp>
      <p:sp>
        <p:nvSpPr>
          <p:cNvPr id="18" name="Text 12"/>
          <p:cNvSpPr/>
          <p:nvPr/>
        </p:nvSpPr>
        <p:spPr>
          <a:xfrm>
            <a:off x="9128455" y="3383280"/>
            <a:ext cx="2514600" cy="16002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lnSpc>
                <a:spcPct val="125000"/>
              </a:lnSpc>
              <a:buNone/>
            </a:pPr>
            <a:r>
              <a:rPr lang="en-US" sz="1250" dirty="0">
                <a:solidFill>
                  <a:srgbClr val="5D6678"/>
                </a:solidFill>
                <a:latin typeface="Leelawadee UI" pitchFamily="34" charset="0"/>
                <a:ea typeface="Leelawadee UI" pitchFamily="34" charset="-122"/>
                <a:cs typeface="Leelawadee UI" pitchFamily="34" charset="-120"/>
              </a:rPr>
              <a:t>Pre-test / Post-test พร้อมรายงานวิเคราะห์ Learning Gain รายบุคคล</a:t>
            </a:r>
            <a:endParaRPr lang="en-US" sz="1250" dirty="0"/>
          </a:p>
        </p:txBody>
      </p:sp>
      <p:sp>
        <p:nvSpPr>
          <p:cNvPr id="19" name="Shape 13"/>
          <p:cNvSpPr/>
          <p:nvPr/>
        </p:nvSpPr>
        <p:spPr>
          <a:xfrm>
            <a:off x="548640" y="5257800"/>
            <a:ext cx="11094415" cy="731520"/>
          </a:xfrm>
          <a:prstGeom prst="roundRect">
            <a:avLst>
              <a:gd name="adj" fmla="val 10000"/>
            </a:avLst>
          </a:prstGeom>
          <a:solidFill>
            <a:srgbClr val="EDF3FC"/>
          </a:solidFill>
          <a:ln/>
        </p:spPr>
      </p:sp>
      <p:sp>
        <p:nvSpPr>
          <p:cNvPr id="20" name="Text 14"/>
          <p:cNvSpPr/>
          <p:nvPr/>
        </p:nvSpPr>
        <p:spPr>
          <a:xfrm>
            <a:off x="822960" y="5257800"/>
            <a:ext cx="10545775" cy="7315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50" b="1" dirty="0">
                <a:solidFill>
                  <a:srgbClr val="1E2761"/>
                </a:solidFill>
                <a:latin typeface="Leelawadee UI" pitchFamily="34" charset="0"/>
                <a:ea typeface="Leelawadee UI" pitchFamily="34" charset="-122"/>
                <a:cs typeface="Leelawadee UI" pitchFamily="34" charset="-120"/>
              </a:rPr>
              <a:t>วิทยากรจัดเตรียมเนื้อหา สื่อการสอน เอกสารประกอบ และอุปกรณ์การบรรยายเองครบถ้วน</a:t>
            </a:r>
            <a:pPr algn="ctr" indent="0" marL="0">
              <a:buNone/>
            </a:pPr>
            <a:r>
              <a:rPr lang="en-US" sz="1350" dirty="0">
                <a:solidFill>
                  <a:srgbClr val="5D6678"/>
                </a:solidFill>
                <a:latin typeface="Leelawadee UI" pitchFamily="34" charset="0"/>
                <a:ea typeface="Leelawadee UI" pitchFamily="34" charset="-122"/>
                <a:cs typeface="Leelawadee UI" pitchFamily="34" charset="-120"/>
              </a:rPr>
              <a:t>  ตามขอบเขตงานใน TOR</a:t>
            </a:r>
            <a:endParaRPr lang="en-US" sz="1350" dirty="0"/>
          </a:p>
        </p:txBody>
      </p:sp>
      <p:sp>
        <p:nvSpPr>
          <p:cNvPr id="21" name="Text 15"/>
          <p:cNvSpPr/>
          <p:nvPr/>
        </p:nvSpPr>
        <p:spPr>
          <a:xfrm>
            <a:off x="548640" y="6473952"/>
            <a:ext cx="86868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AEB9CC"/>
                </a:solidFill>
                <a:latin typeface="Leelawadee UI" pitchFamily="34" charset="0"/>
                <a:ea typeface="Leelawadee UI" pitchFamily="34" charset="-122"/>
                <a:cs typeface="Leelawadee UI" pitchFamily="34" charset="-120"/>
              </a:rPr>
              <a:t>DataKraft Studio  ·  หลักสูตร "การใช้งาน AI เพื่อการทำงาน" — บริษัท เอบีซี จำกัด</a:t>
            </a:r>
            <a:endParaRPr lang="en-US" sz="900" dirty="0"/>
          </a:p>
        </p:txBody>
      </p:sp>
      <p:sp>
        <p:nvSpPr>
          <p:cNvPr id="22" name="Text 16"/>
          <p:cNvSpPr/>
          <p:nvPr/>
        </p:nvSpPr>
        <p:spPr>
          <a:xfrm>
            <a:off x="10545775" y="6473952"/>
            <a:ext cx="10972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AEB9CC"/>
                </a:solidFill>
                <a:latin typeface="Leelawadee UI" pitchFamily="34" charset="0"/>
                <a:ea typeface="Leelawadee UI" pitchFamily="34" charset="-122"/>
                <a:cs typeface="Leelawadee UI" pitchFamily="34" charset="-120"/>
              </a:rPr>
              <a:t>5 / 11</a:t>
            </a:r>
            <a:endParaRPr lang="en-US" sz="9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48640" y="384048"/>
            <a:ext cx="11094415" cy="6858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3000" b="1" dirty="0">
                <a:solidFill>
                  <a:srgbClr val="1E2761"/>
                </a:solidFill>
                <a:latin typeface="Leelawadee UI" pitchFamily="34" charset="0"/>
                <a:ea typeface="Leelawadee UI" pitchFamily="34" charset="-122"/>
                <a:cs typeface="Leelawadee UI" pitchFamily="34" charset="-120"/>
              </a:rPr>
              <a:t>กำหนดการอบรม (1 วัน · 6 ชั่วโมง)</a:t>
            </a:r>
            <a:endParaRPr lang="en-US" sz="3000" dirty="0"/>
          </a:p>
        </p:txBody>
      </p:sp>
      <p:sp>
        <p:nvSpPr>
          <p:cNvPr id="3" name="Shape 1"/>
          <p:cNvSpPr/>
          <p:nvPr/>
        </p:nvSpPr>
        <p:spPr>
          <a:xfrm>
            <a:off x="548640" y="1234440"/>
            <a:ext cx="11094415" cy="694944"/>
          </a:xfrm>
          <a:prstGeom prst="roundRect">
            <a:avLst>
              <a:gd name="adj" fmla="val 9211"/>
            </a:avLst>
          </a:prstGeom>
          <a:solidFill>
            <a:srgbClr val="EDF3FC"/>
          </a:solidFill>
          <a:ln/>
        </p:spPr>
      </p:sp>
      <p:sp>
        <p:nvSpPr>
          <p:cNvPr id="4" name="Shape 2"/>
          <p:cNvSpPr/>
          <p:nvPr/>
        </p:nvSpPr>
        <p:spPr>
          <a:xfrm>
            <a:off x="694944" y="1380744"/>
            <a:ext cx="1371600" cy="402336"/>
          </a:xfrm>
          <a:prstGeom prst="roundRect">
            <a:avLst>
              <a:gd name="adj" fmla="val 50000"/>
            </a:avLst>
          </a:prstGeom>
          <a:solidFill>
            <a:srgbClr val="FFFFFF"/>
          </a:solidFill>
          <a:ln w="12700">
            <a:solidFill>
              <a:srgbClr val="D8E1F0"/>
            </a:solidFill>
            <a:prstDash val="solid"/>
          </a:ln>
        </p:spPr>
      </p:sp>
      <p:sp>
        <p:nvSpPr>
          <p:cNvPr id="5" name="Text 3"/>
          <p:cNvSpPr/>
          <p:nvPr/>
        </p:nvSpPr>
        <p:spPr>
          <a:xfrm>
            <a:off x="694944" y="1380744"/>
            <a:ext cx="1371600" cy="40233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100" b="1" dirty="0">
                <a:solidFill>
                  <a:srgbClr val="1E2761"/>
                </a:solidFill>
                <a:latin typeface="Leelawadee UI" pitchFamily="34" charset="0"/>
                <a:ea typeface="Leelawadee UI" pitchFamily="34" charset="-122"/>
                <a:cs typeface="Leelawadee UI" pitchFamily="34" charset="-120"/>
              </a:rPr>
              <a:t>08.45 – 09.00</a:t>
            </a:r>
            <a:endParaRPr lang="en-US" sz="1100" dirty="0"/>
          </a:p>
        </p:txBody>
      </p:sp>
      <p:sp>
        <p:nvSpPr>
          <p:cNvPr id="6" name="Text 4"/>
          <p:cNvSpPr/>
          <p:nvPr/>
        </p:nvSpPr>
        <p:spPr>
          <a:xfrm>
            <a:off x="2240280" y="1298448"/>
            <a:ext cx="7315200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50" b="1" dirty="0">
                <a:solidFill>
                  <a:srgbClr val="232B3A"/>
                </a:solidFill>
                <a:latin typeface="Leelawadee UI" pitchFamily="34" charset="0"/>
                <a:ea typeface="Leelawadee UI" pitchFamily="34" charset="-122"/>
                <a:cs typeface="Leelawadee UI" pitchFamily="34" charset="-120"/>
              </a:rPr>
              <a:t>แบบทดสอบก่อนการอบรม (Pre-test)</a:t>
            </a:r>
            <a:endParaRPr lang="en-US" sz="1350" dirty="0"/>
          </a:p>
        </p:txBody>
      </p:sp>
      <p:sp>
        <p:nvSpPr>
          <p:cNvPr id="7" name="Text 5"/>
          <p:cNvSpPr/>
          <p:nvPr/>
        </p:nvSpPr>
        <p:spPr>
          <a:xfrm>
            <a:off x="2240280" y="1618488"/>
            <a:ext cx="731520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100" dirty="0">
                <a:solidFill>
                  <a:srgbClr val="5D6678"/>
                </a:solidFill>
                <a:latin typeface="Leelawadee UI" pitchFamily="34" charset="0"/>
                <a:ea typeface="Leelawadee UI" pitchFamily="34" charset="-122"/>
                <a:cs typeface="Leelawadee UI" pitchFamily="34" charset="-120"/>
              </a:rPr>
              <a:t>วัดความรู้พื้นฐานของผู้เข้าอบรมก่อนเริ่มการอบรม</a:t>
            </a:r>
            <a:endParaRPr lang="en-US" sz="1100" dirty="0"/>
          </a:p>
        </p:txBody>
      </p:sp>
      <p:sp>
        <p:nvSpPr>
          <p:cNvPr id="8" name="Shape 6"/>
          <p:cNvSpPr/>
          <p:nvPr/>
        </p:nvSpPr>
        <p:spPr>
          <a:xfrm>
            <a:off x="9539935" y="1389888"/>
            <a:ext cx="1956816" cy="384048"/>
          </a:xfrm>
          <a:prstGeom prst="roundRect">
            <a:avLst>
              <a:gd name="adj" fmla="val 50000"/>
            </a:avLst>
          </a:prstGeom>
          <a:solidFill>
            <a:srgbClr val="1E2761"/>
          </a:solidFill>
          <a:ln/>
        </p:spPr>
      </p:sp>
      <p:sp>
        <p:nvSpPr>
          <p:cNvPr id="9" name="Text 7"/>
          <p:cNvSpPr/>
          <p:nvPr/>
        </p:nvSpPr>
        <p:spPr>
          <a:xfrm>
            <a:off x="9539935" y="1389888"/>
            <a:ext cx="1956816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050" b="1" dirty="0">
                <a:solidFill>
                  <a:srgbClr val="FFFFFF"/>
                </a:solidFill>
                <a:latin typeface="Leelawadee UI" pitchFamily="34" charset="0"/>
                <a:ea typeface="Leelawadee UI" pitchFamily="34" charset="-122"/>
                <a:cs typeface="Leelawadee UI" pitchFamily="34" charset="-120"/>
              </a:rPr>
              <a:t>ทดสอบ</a:t>
            </a:r>
            <a:endParaRPr lang="en-US" sz="1050" dirty="0"/>
          </a:p>
        </p:txBody>
      </p:sp>
      <p:sp>
        <p:nvSpPr>
          <p:cNvPr id="10" name="Shape 8"/>
          <p:cNvSpPr/>
          <p:nvPr/>
        </p:nvSpPr>
        <p:spPr>
          <a:xfrm>
            <a:off x="548640" y="2020824"/>
            <a:ext cx="11094415" cy="694944"/>
          </a:xfrm>
          <a:prstGeom prst="roundRect">
            <a:avLst>
              <a:gd name="adj" fmla="val 9211"/>
            </a:avLst>
          </a:prstGeom>
          <a:solidFill>
            <a:srgbClr val="F7FAFE"/>
          </a:solidFill>
          <a:ln/>
        </p:spPr>
      </p:sp>
      <p:sp>
        <p:nvSpPr>
          <p:cNvPr id="11" name="Shape 9"/>
          <p:cNvSpPr/>
          <p:nvPr/>
        </p:nvSpPr>
        <p:spPr>
          <a:xfrm>
            <a:off x="694944" y="2167128"/>
            <a:ext cx="1371600" cy="402336"/>
          </a:xfrm>
          <a:prstGeom prst="roundRect">
            <a:avLst>
              <a:gd name="adj" fmla="val 50000"/>
            </a:avLst>
          </a:prstGeom>
          <a:solidFill>
            <a:srgbClr val="FFFFFF"/>
          </a:solidFill>
          <a:ln w="12700">
            <a:solidFill>
              <a:srgbClr val="D8E1F0"/>
            </a:solidFill>
            <a:prstDash val="solid"/>
          </a:ln>
        </p:spPr>
      </p:sp>
      <p:sp>
        <p:nvSpPr>
          <p:cNvPr id="12" name="Text 10"/>
          <p:cNvSpPr/>
          <p:nvPr/>
        </p:nvSpPr>
        <p:spPr>
          <a:xfrm>
            <a:off x="694944" y="2167128"/>
            <a:ext cx="1371600" cy="40233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100" b="1" dirty="0">
                <a:solidFill>
                  <a:srgbClr val="1E2761"/>
                </a:solidFill>
                <a:latin typeface="Leelawadee UI" pitchFamily="34" charset="0"/>
                <a:ea typeface="Leelawadee UI" pitchFamily="34" charset="-122"/>
                <a:cs typeface="Leelawadee UI" pitchFamily="34" charset="-120"/>
              </a:rPr>
              <a:t>09.00 – 10.30</a:t>
            </a:r>
            <a:endParaRPr lang="en-US" sz="1100" dirty="0"/>
          </a:p>
        </p:txBody>
      </p:sp>
      <p:sp>
        <p:nvSpPr>
          <p:cNvPr id="13" name="Text 11"/>
          <p:cNvSpPr/>
          <p:nvPr/>
        </p:nvSpPr>
        <p:spPr>
          <a:xfrm>
            <a:off x="2240280" y="2084832"/>
            <a:ext cx="7315200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50" b="1" dirty="0">
                <a:solidFill>
                  <a:srgbClr val="232B3A"/>
                </a:solidFill>
                <a:latin typeface="Leelawadee UI" pitchFamily="34" charset="0"/>
                <a:ea typeface="Leelawadee UI" pitchFamily="34" charset="-122"/>
                <a:cs typeface="Leelawadee UI" pitchFamily="34" charset="-120"/>
              </a:rPr>
              <a:t>แนวคิดพื้นฐานเกี่ยวกับ AI และ Generative AI</a:t>
            </a:r>
            <a:endParaRPr lang="en-US" sz="1350" dirty="0"/>
          </a:p>
        </p:txBody>
      </p:sp>
      <p:sp>
        <p:nvSpPr>
          <p:cNvPr id="14" name="Text 12"/>
          <p:cNvSpPr/>
          <p:nvPr/>
        </p:nvSpPr>
        <p:spPr>
          <a:xfrm>
            <a:off x="2240280" y="2404872"/>
            <a:ext cx="731520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100" dirty="0">
                <a:solidFill>
                  <a:srgbClr val="5D6678"/>
                </a:solidFill>
                <a:latin typeface="Leelawadee UI" pitchFamily="34" charset="0"/>
                <a:ea typeface="Leelawadee UI" pitchFamily="34" charset="-122"/>
                <a:cs typeface="Leelawadee UI" pitchFamily="34" charset="-120"/>
              </a:rPr>
              <a:t>ความรู้พื้นฐาน AI, LLM และเครื่องมือ AI ที่นิยมใช้ในองค์กร</a:t>
            </a:r>
            <a:endParaRPr lang="en-US" sz="1100" dirty="0"/>
          </a:p>
        </p:txBody>
      </p:sp>
      <p:sp>
        <p:nvSpPr>
          <p:cNvPr id="15" name="Shape 13"/>
          <p:cNvSpPr/>
          <p:nvPr/>
        </p:nvSpPr>
        <p:spPr>
          <a:xfrm>
            <a:off x="9539935" y="2176272"/>
            <a:ext cx="1956816" cy="384048"/>
          </a:xfrm>
          <a:prstGeom prst="roundRect">
            <a:avLst>
              <a:gd name="adj" fmla="val 50000"/>
            </a:avLst>
          </a:prstGeom>
          <a:solidFill>
            <a:srgbClr val="CADCFC"/>
          </a:solidFill>
          <a:ln/>
        </p:spPr>
      </p:sp>
      <p:sp>
        <p:nvSpPr>
          <p:cNvPr id="16" name="Text 14"/>
          <p:cNvSpPr/>
          <p:nvPr/>
        </p:nvSpPr>
        <p:spPr>
          <a:xfrm>
            <a:off x="9539935" y="2176272"/>
            <a:ext cx="1956816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050" b="1" dirty="0">
                <a:solidFill>
                  <a:srgbClr val="1E2761"/>
                </a:solidFill>
                <a:latin typeface="Leelawadee UI" pitchFamily="34" charset="0"/>
                <a:ea typeface="Leelawadee UI" pitchFamily="34" charset="-122"/>
                <a:cs typeface="Leelawadee UI" pitchFamily="34" charset="-120"/>
              </a:rPr>
              <a:t>บรรยาย</a:t>
            </a:r>
            <a:endParaRPr lang="en-US" sz="1050" dirty="0"/>
          </a:p>
        </p:txBody>
      </p:sp>
      <p:sp>
        <p:nvSpPr>
          <p:cNvPr id="17" name="Shape 15"/>
          <p:cNvSpPr/>
          <p:nvPr/>
        </p:nvSpPr>
        <p:spPr>
          <a:xfrm>
            <a:off x="548640" y="2807208"/>
            <a:ext cx="11094415" cy="694944"/>
          </a:xfrm>
          <a:prstGeom prst="roundRect">
            <a:avLst>
              <a:gd name="adj" fmla="val 9211"/>
            </a:avLst>
          </a:prstGeom>
          <a:solidFill>
            <a:srgbClr val="EDF3FC"/>
          </a:solidFill>
          <a:ln/>
        </p:spPr>
      </p:sp>
      <p:sp>
        <p:nvSpPr>
          <p:cNvPr id="18" name="Shape 16"/>
          <p:cNvSpPr/>
          <p:nvPr/>
        </p:nvSpPr>
        <p:spPr>
          <a:xfrm>
            <a:off x="694944" y="2953512"/>
            <a:ext cx="1371600" cy="402336"/>
          </a:xfrm>
          <a:prstGeom prst="roundRect">
            <a:avLst>
              <a:gd name="adj" fmla="val 50000"/>
            </a:avLst>
          </a:prstGeom>
          <a:solidFill>
            <a:srgbClr val="FFFFFF"/>
          </a:solidFill>
          <a:ln w="12700">
            <a:solidFill>
              <a:srgbClr val="D8E1F0"/>
            </a:solidFill>
            <a:prstDash val="solid"/>
          </a:ln>
        </p:spPr>
      </p:sp>
      <p:sp>
        <p:nvSpPr>
          <p:cNvPr id="19" name="Text 17"/>
          <p:cNvSpPr/>
          <p:nvPr/>
        </p:nvSpPr>
        <p:spPr>
          <a:xfrm>
            <a:off x="694944" y="2953512"/>
            <a:ext cx="1371600" cy="40233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100" b="1" dirty="0">
                <a:solidFill>
                  <a:srgbClr val="1E2761"/>
                </a:solidFill>
                <a:latin typeface="Leelawadee UI" pitchFamily="34" charset="0"/>
                <a:ea typeface="Leelawadee UI" pitchFamily="34" charset="-122"/>
                <a:cs typeface="Leelawadee UI" pitchFamily="34" charset="-120"/>
              </a:rPr>
              <a:t>10.45 – 12.00</a:t>
            </a:r>
            <a:endParaRPr lang="en-US" sz="1100" dirty="0"/>
          </a:p>
        </p:txBody>
      </p:sp>
      <p:sp>
        <p:nvSpPr>
          <p:cNvPr id="20" name="Text 18"/>
          <p:cNvSpPr/>
          <p:nvPr/>
        </p:nvSpPr>
        <p:spPr>
          <a:xfrm>
            <a:off x="2240280" y="2871216"/>
            <a:ext cx="7315200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50" b="1" dirty="0">
                <a:solidFill>
                  <a:srgbClr val="232B3A"/>
                </a:solidFill>
                <a:latin typeface="Leelawadee UI" pitchFamily="34" charset="0"/>
                <a:ea typeface="Leelawadee UI" pitchFamily="34" charset="-122"/>
                <a:cs typeface="Leelawadee UI" pitchFamily="34" charset="-120"/>
              </a:rPr>
              <a:t>การเขียน Prompt เพื่อใช้งาน AI อย่างมีประสิทธิภาพ</a:t>
            </a:r>
            <a:endParaRPr lang="en-US" sz="1350" dirty="0"/>
          </a:p>
        </p:txBody>
      </p:sp>
      <p:sp>
        <p:nvSpPr>
          <p:cNvPr id="21" name="Text 19"/>
          <p:cNvSpPr/>
          <p:nvPr/>
        </p:nvSpPr>
        <p:spPr>
          <a:xfrm>
            <a:off x="2240280" y="3191256"/>
            <a:ext cx="731520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100" dirty="0">
                <a:solidFill>
                  <a:srgbClr val="5D6678"/>
                </a:solidFill>
                <a:latin typeface="Leelawadee UI" pitchFamily="34" charset="0"/>
                <a:ea typeface="Leelawadee UI" pitchFamily="34" charset="-122"/>
                <a:cs typeface="Leelawadee UI" pitchFamily="34" charset="-120"/>
              </a:rPr>
              <a:t>เทคนิคการตั้งคำถามและสั่งงาน AI ให้ได้ผลลัพธ์ตรงตามต้องการ</a:t>
            </a:r>
            <a:endParaRPr lang="en-US" sz="1100" dirty="0"/>
          </a:p>
        </p:txBody>
      </p:sp>
      <p:sp>
        <p:nvSpPr>
          <p:cNvPr id="22" name="Shape 20"/>
          <p:cNvSpPr/>
          <p:nvPr/>
        </p:nvSpPr>
        <p:spPr>
          <a:xfrm>
            <a:off x="9539935" y="2962656"/>
            <a:ext cx="1956816" cy="384048"/>
          </a:xfrm>
          <a:prstGeom prst="roundRect">
            <a:avLst>
              <a:gd name="adj" fmla="val 50000"/>
            </a:avLst>
          </a:prstGeom>
          <a:solidFill>
            <a:srgbClr val="00B8A9"/>
          </a:solidFill>
          <a:ln/>
        </p:spPr>
      </p:sp>
      <p:sp>
        <p:nvSpPr>
          <p:cNvPr id="23" name="Text 21"/>
          <p:cNvSpPr/>
          <p:nvPr/>
        </p:nvSpPr>
        <p:spPr>
          <a:xfrm>
            <a:off x="9539935" y="2962656"/>
            <a:ext cx="1956816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050" b="1" dirty="0">
                <a:solidFill>
                  <a:srgbClr val="FFFFFF"/>
                </a:solidFill>
                <a:latin typeface="Leelawadee UI" pitchFamily="34" charset="0"/>
                <a:ea typeface="Leelawadee UI" pitchFamily="34" charset="-122"/>
                <a:cs typeface="Leelawadee UI" pitchFamily="34" charset="-120"/>
              </a:rPr>
              <a:t>บรรยาย + ฝึกปฏิบัติ</a:t>
            </a:r>
            <a:endParaRPr lang="en-US" sz="1050" dirty="0"/>
          </a:p>
        </p:txBody>
      </p:sp>
      <p:sp>
        <p:nvSpPr>
          <p:cNvPr id="24" name="Shape 22"/>
          <p:cNvSpPr/>
          <p:nvPr/>
        </p:nvSpPr>
        <p:spPr>
          <a:xfrm>
            <a:off x="548640" y="3593592"/>
            <a:ext cx="11094415" cy="694944"/>
          </a:xfrm>
          <a:prstGeom prst="roundRect">
            <a:avLst>
              <a:gd name="adj" fmla="val 9211"/>
            </a:avLst>
          </a:prstGeom>
          <a:solidFill>
            <a:srgbClr val="F7FAFE"/>
          </a:solidFill>
          <a:ln/>
        </p:spPr>
      </p:sp>
      <p:sp>
        <p:nvSpPr>
          <p:cNvPr id="25" name="Shape 23"/>
          <p:cNvSpPr/>
          <p:nvPr/>
        </p:nvSpPr>
        <p:spPr>
          <a:xfrm>
            <a:off x="694944" y="3739896"/>
            <a:ext cx="1371600" cy="402336"/>
          </a:xfrm>
          <a:prstGeom prst="roundRect">
            <a:avLst>
              <a:gd name="adj" fmla="val 50000"/>
            </a:avLst>
          </a:prstGeom>
          <a:solidFill>
            <a:srgbClr val="FFFFFF"/>
          </a:solidFill>
          <a:ln w="12700">
            <a:solidFill>
              <a:srgbClr val="D8E1F0"/>
            </a:solidFill>
            <a:prstDash val="solid"/>
          </a:ln>
        </p:spPr>
      </p:sp>
      <p:sp>
        <p:nvSpPr>
          <p:cNvPr id="26" name="Text 24"/>
          <p:cNvSpPr/>
          <p:nvPr/>
        </p:nvSpPr>
        <p:spPr>
          <a:xfrm>
            <a:off x="694944" y="3739896"/>
            <a:ext cx="1371600" cy="40233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100" b="1" dirty="0">
                <a:solidFill>
                  <a:srgbClr val="1E2761"/>
                </a:solidFill>
                <a:latin typeface="Leelawadee UI" pitchFamily="34" charset="0"/>
                <a:ea typeface="Leelawadee UI" pitchFamily="34" charset="-122"/>
                <a:cs typeface="Leelawadee UI" pitchFamily="34" charset="-120"/>
              </a:rPr>
              <a:t>13.00 – 14.30</a:t>
            </a:r>
            <a:endParaRPr lang="en-US" sz="1100" dirty="0"/>
          </a:p>
        </p:txBody>
      </p:sp>
      <p:sp>
        <p:nvSpPr>
          <p:cNvPr id="27" name="Text 25"/>
          <p:cNvSpPr/>
          <p:nvPr/>
        </p:nvSpPr>
        <p:spPr>
          <a:xfrm>
            <a:off x="2240280" y="3657600"/>
            <a:ext cx="7315200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50" b="1" dirty="0">
                <a:solidFill>
                  <a:srgbClr val="232B3A"/>
                </a:solidFill>
                <a:latin typeface="Leelawadee UI" pitchFamily="34" charset="0"/>
                <a:ea typeface="Leelawadee UI" pitchFamily="34" charset="-122"/>
                <a:cs typeface="Leelawadee UI" pitchFamily="34" charset="-120"/>
              </a:rPr>
              <a:t>การประยุกต์ใช้ AI ในการทำงานจริง</a:t>
            </a:r>
            <a:endParaRPr lang="en-US" sz="1350" dirty="0"/>
          </a:p>
        </p:txBody>
      </p:sp>
      <p:sp>
        <p:nvSpPr>
          <p:cNvPr id="28" name="Text 26"/>
          <p:cNvSpPr/>
          <p:nvPr/>
        </p:nvSpPr>
        <p:spPr>
          <a:xfrm>
            <a:off x="2240280" y="3977640"/>
            <a:ext cx="731520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100" dirty="0">
                <a:solidFill>
                  <a:srgbClr val="5D6678"/>
                </a:solidFill>
                <a:latin typeface="Leelawadee UI" pitchFamily="34" charset="0"/>
                <a:ea typeface="Leelawadee UI" pitchFamily="34" charset="-122"/>
                <a:cs typeface="Leelawadee UI" pitchFamily="34" charset="-120"/>
              </a:rPr>
              <a:t>ใช้ AI ช่วยงานเอกสาร วิเคราะห์ข้อมูล สรุปประชุม อีเมล และงานตามสายงาน</a:t>
            </a:r>
            <a:endParaRPr lang="en-US" sz="1100" dirty="0"/>
          </a:p>
        </p:txBody>
      </p:sp>
      <p:sp>
        <p:nvSpPr>
          <p:cNvPr id="29" name="Shape 27"/>
          <p:cNvSpPr/>
          <p:nvPr/>
        </p:nvSpPr>
        <p:spPr>
          <a:xfrm>
            <a:off x="9539935" y="3749040"/>
            <a:ext cx="1956816" cy="384048"/>
          </a:xfrm>
          <a:prstGeom prst="roundRect">
            <a:avLst>
              <a:gd name="adj" fmla="val 50000"/>
            </a:avLst>
          </a:prstGeom>
          <a:solidFill>
            <a:srgbClr val="00B8A9"/>
          </a:solidFill>
          <a:ln/>
        </p:spPr>
      </p:sp>
      <p:sp>
        <p:nvSpPr>
          <p:cNvPr id="30" name="Text 28"/>
          <p:cNvSpPr/>
          <p:nvPr/>
        </p:nvSpPr>
        <p:spPr>
          <a:xfrm>
            <a:off x="9539935" y="3749040"/>
            <a:ext cx="1956816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050" b="1" dirty="0">
                <a:solidFill>
                  <a:srgbClr val="FFFFFF"/>
                </a:solidFill>
                <a:latin typeface="Leelawadee UI" pitchFamily="34" charset="0"/>
                <a:ea typeface="Leelawadee UI" pitchFamily="34" charset="-122"/>
                <a:cs typeface="Leelawadee UI" pitchFamily="34" charset="-120"/>
              </a:rPr>
              <a:t>Workshop</a:t>
            </a:r>
            <a:endParaRPr lang="en-US" sz="1050" dirty="0"/>
          </a:p>
        </p:txBody>
      </p:sp>
      <p:sp>
        <p:nvSpPr>
          <p:cNvPr id="31" name="Shape 29"/>
          <p:cNvSpPr/>
          <p:nvPr/>
        </p:nvSpPr>
        <p:spPr>
          <a:xfrm>
            <a:off x="548640" y="4379976"/>
            <a:ext cx="11094415" cy="694944"/>
          </a:xfrm>
          <a:prstGeom prst="roundRect">
            <a:avLst>
              <a:gd name="adj" fmla="val 9211"/>
            </a:avLst>
          </a:prstGeom>
          <a:solidFill>
            <a:srgbClr val="EDF3FC"/>
          </a:solidFill>
          <a:ln/>
        </p:spPr>
      </p:sp>
      <p:sp>
        <p:nvSpPr>
          <p:cNvPr id="32" name="Shape 30"/>
          <p:cNvSpPr/>
          <p:nvPr/>
        </p:nvSpPr>
        <p:spPr>
          <a:xfrm>
            <a:off x="694944" y="4526280"/>
            <a:ext cx="1371600" cy="402336"/>
          </a:xfrm>
          <a:prstGeom prst="roundRect">
            <a:avLst>
              <a:gd name="adj" fmla="val 50000"/>
            </a:avLst>
          </a:prstGeom>
          <a:solidFill>
            <a:srgbClr val="FFFFFF"/>
          </a:solidFill>
          <a:ln w="12700">
            <a:solidFill>
              <a:srgbClr val="D8E1F0"/>
            </a:solidFill>
            <a:prstDash val="solid"/>
          </a:ln>
        </p:spPr>
      </p:sp>
      <p:sp>
        <p:nvSpPr>
          <p:cNvPr id="33" name="Text 31"/>
          <p:cNvSpPr/>
          <p:nvPr/>
        </p:nvSpPr>
        <p:spPr>
          <a:xfrm>
            <a:off x="694944" y="4526280"/>
            <a:ext cx="1371600" cy="40233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100" b="1" dirty="0">
                <a:solidFill>
                  <a:srgbClr val="1E2761"/>
                </a:solidFill>
                <a:latin typeface="Leelawadee UI" pitchFamily="34" charset="0"/>
                <a:ea typeface="Leelawadee UI" pitchFamily="34" charset="-122"/>
                <a:cs typeface="Leelawadee UI" pitchFamily="34" charset="-120"/>
              </a:rPr>
              <a:t>14.45 – 16.15</a:t>
            </a:r>
            <a:endParaRPr lang="en-US" sz="1100" dirty="0"/>
          </a:p>
        </p:txBody>
      </p:sp>
      <p:sp>
        <p:nvSpPr>
          <p:cNvPr id="34" name="Text 32"/>
          <p:cNvSpPr/>
          <p:nvPr/>
        </p:nvSpPr>
        <p:spPr>
          <a:xfrm>
            <a:off x="2240280" y="4443984"/>
            <a:ext cx="7315200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50" b="1" dirty="0">
                <a:solidFill>
                  <a:srgbClr val="232B3A"/>
                </a:solidFill>
                <a:latin typeface="Leelawadee UI" pitchFamily="34" charset="0"/>
                <a:ea typeface="Leelawadee UI" pitchFamily="34" charset="-122"/>
                <a:cs typeface="Leelawadee UI" pitchFamily="34" charset="-120"/>
              </a:rPr>
              <a:t>ฝึกปฏิบัติจากกรณีศึกษาจริงของบริษัท และ Q&amp;A</a:t>
            </a:r>
            <a:endParaRPr lang="en-US" sz="1350" dirty="0"/>
          </a:p>
        </p:txBody>
      </p:sp>
      <p:sp>
        <p:nvSpPr>
          <p:cNvPr id="35" name="Text 33"/>
          <p:cNvSpPr/>
          <p:nvPr/>
        </p:nvSpPr>
        <p:spPr>
          <a:xfrm>
            <a:off x="2240280" y="4764024"/>
            <a:ext cx="731520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100" dirty="0">
                <a:solidFill>
                  <a:srgbClr val="5D6678"/>
                </a:solidFill>
                <a:latin typeface="Leelawadee UI" pitchFamily="34" charset="0"/>
                <a:ea typeface="Leelawadee UI" pitchFamily="34" charset="-122"/>
                <a:cs typeface="Leelawadee UI" pitchFamily="34" charset="-120"/>
              </a:rPr>
              <a:t>ฝึกปฏิบัติกลุ่ม/รายบุคคล พร้อมคำแนะนำและตอบข้อซักถามจากวิทยากร</a:t>
            </a:r>
            <a:endParaRPr lang="en-US" sz="1100" dirty="0"/>
          </a:p>
        </p:txBody>
      </p:sp>
      <p:sp>
        <p:nvSpPr>
          <p:cNvPr id="36" name="Shape 34"/>
          <p:cNvSpPr/>
          <p:nvPr/>
        </p:nvSpPr>
        <p:spPr>
          <a:xfrm>
            <a:off x="9539935" y="4535424"/>
            <a:ext cx="1956816" cy="384048"/>
          </a:xfrm>
          <a:prstGeom prst="roundRect">
            <a:avLst>
              <a:gd name="adj" fmla="val 50000"/>
            </a:avLst>
          </a:prstGeom>
          <a:solidFill>
            <a:srgbClr val="00B8A9"/>
          </a:solidFill>
          <a:ln/>
        </p:spPr>
      </p:sp>
      <p:sp>
        <p:nvSpPr>
          <p:cNvPr id="37" name="Text 35"/>
          <p:cNvSpPr/>
          <p:nvPr/>
        </p:nvSpPr>
        <p:spPr>
          <a:xfrm>
            <a:off x="9539935" y="4535424"/>
            <a:ext cx="1956816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050" b="1" dirty="0">
                <a:solidFill>
                  <a:srgbClr val="FFFFFF"/>
                </a:solidFill>
                <a:latin typeface="Leelawadee UI" pitchFamily="34" charset="0"/>
                <a:ea typeface="Leelawadee UI" pitchFamily="34" charset="-122"/>
                <a:cs typeface="Leelawadee UI" pitchFamily="34" charset="-120"/>
              </a:rPr>
              <a:t>Workshop + ถาม-ตอบ</a:t>
            </a:r>
            <a:endParaRPr lang="en-US" sz="1050" dirty="0"/>
          </a:p>
        </p:txBody>
      </p:sp>
      <p:sp>
        <p:nvSpPr>
          <p:cNvPr id="38" name="Shape 36"/>
          <p:cNvSpPr/>
          <p:nvPr/>
        </p:nvSpPr>
        <p:spPr>
          <a:xfrm>
            <a:off x="548640" y="5166360"/>
            <a:ext cx="11094415" cy="694944"/>
          </a:xfrm>
          <a:prstGeom prst="roundRect">
            <a:avLst>
              <a:gd name="adj" fmla="val 9211"/>
            </a:avLst>
          </a:prstGeom>
          <a:solidFill>
            <a:srgbClr val="F7FAFE"/>
          </a:solidFill>
          <a:ln/>
        </p:spPr>
      </p:sp>
      <p:sp>
        <p:nvSpPr>
          <p:cNvPr id="39" name="Shape 37"/>
          <p:cNvSpPr/>
          <p:nvPr/>
        </p:nvSpPr>
        <p:spPr>
          <a:xfrm>
            <a:off x="694944" y="5312664"/>
            <a:ext cx="1371600" cy="402336"/>
          </a:xfrm>
          <a:prstGeom prst="roundRect">
            <a:avLst>
              <a:gd name="adj" fmla="val 50000"/>
            </a:avLst>
          </a:prstGeom>
          <a:solidFill>
            <a:srgbClr val="FFFFFF"/>
          </a:solidFill>
          <a:ln w="12700">
            <a:solidFill>
              <a:srgbClr val="D8E1F0"/>
            </a:solidFill>
            <a:prstDash val="solid"/>
          </a:ln>
        </p:spPr>
      </p:sp>
      <p:sp>
        <p:nvSpPr>
          <p:cNvPr id="40" name="Text 38"/>
          <p:cNvSpPr/>
          <p:nvPr/>
        </p:nvSpPr>
        <p:spPr>
          <a:xfrm>
            <a:off x="694944" y="5312664"/>
            <a:ext cx="1371600" cy="40233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100" b="1" dirty="0">
                <a:solidFill>
                  <a:srgbClr val="1E2761"/>
                </a:solidFill>
                <a:latin typeface="Leelawadee UI" pitchFamily="34" charset="0"/>
                <a:ea typeface="Leelawadee UI" pitchFamily="34" charset="-122"/>
                <a:cs typeface="Leelawadee UI" pitchFamily="34" charset="-120"/>
              </a:rPr>
              <a:t>16.15 – 16.30</a:t>
            </a:r>
            <a:endParaRPr lang="en-US" sz="1100" dirty="0"/>
          </a:p>
        </p:txBody>
      </p:sp>
      <p:sp>
        <p:nvSpPr>
          <p:cNvPr id="41" name="Text 39"/>
          <p:cNvSpPr/>
          <p:nvPr/>
        </p:nvSpPr>
        <p:spPr>
          <a:xfrm>
            <a:off x="2240280" y="5230368"/>
            <a:ext cx="7315200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50" b="1" dirty="0">
                <a:solidFill>
                  <a:srgbClr val="232B3A"/>
                </a:solidFill>
                <a:latin typeface="Leelawadee UI" pitchFamily="34" charset="0"/>
                <a:ea typeface="Leelawadee UI" pitchFamily="34" charset="-122"/>
                <a:cs typeface="Leelawadee UI" pitchFamily="34" charset="-120"/>
              </a:rPr>
              <a:t>สรุปเนื้อหา และแบบทดสอบหลังการอบรม (Post-test)</a:t>
            </a:r>
            <a:endParaRPr lang="en-US" sz="1350" dirty="0"/>
          </a:p>
        </p:txBody>
      </p:sp>
      <p:sp>
        <p:nvSpPr>
          <p:cNvPr id="42" name="Text 40"/>
          <p:cNvSpPr/>
          <p:nvPr/>
        </p:nvSpPr>
        <p:spPr>
          <a:xfrm>
            <a:off x="2240280" y="5550408"/>
            <a:ext cx="731520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100" dirty="0">
                <a:solidFill>
                  <a:srgbClr val="5D6678"/>
                </a:solidFill>
                <a:latin typeface="Leelawadee UI" pitchFamily="34" charset="0"/>
                <a:ea typeface="Leelawadee UI" pitchFamily="34" charset="-122"/>
                <a:cs typeface="Leelawadee UI" pitchFamily="34" charset="-120"/>
              </a:rPr>
              <a:t>สรุปภาพรวม ทำแบบทดสอบ Post-test และแบบประเมินผลการอบรม</a:t>
            </a:r>
            <a:endParaRPr lang="en-US" sz="1100" dirty="0"/>
          </a:p>
        </p:txBody>
      </p:sp>
      <p:sp>
        <p:nvSpPr>
          <p:cNvPr id="43" name="Shape 41"/>
          <p:cNvSpPr/>
          <p:nvPr/>
        </p:nvSpPr>
        <p:spPr>
          <a:xfrm>
            <a:off x="9539935" y="5321808"/>
            <a:ext cx="1956816" cy="384048"/>
          </a:xfrm>
          <a:prstGeom prst="roundRect">
            <a:avLst>
              <a:gd name="adj" fmla="val 50000"/>
            </a:avLst>
          </a:prstGeom>
          <a:solidFill>
            <a:srgbClr val="1E2761"/>
          </a:solidFill>
          <a:ln/>
        </p:spPr>
      </p:sp>
      <p:sp>
        <p:nvSpPr>
          <p:cNvPr id="44" name="Text 42"/>
          <p:cNvSpPr/>
          <p:nvPr/>
        </p:nvSpPr>
        <p:spPr>
          <a:xfrm>
            <a:off x="9539935" y="5321808"/>
            <a:ext cx="1956816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050" b="1" dirty="0">
                <a:solidFill>
                  <a:srgbClr val="FFFFFF"/>
                </a:solidFill>
                <a:latin typeface="Leelawadee UI" pitchFamily="34" charset="0"/>
                <a:ea typeface="Leelawadee UI" pitchFamily="34" charset="-122"/>
                <a:cs typeface="Leelawadee UI" pitchFamily="34" charset="-120"/>
              </a:rPr>
              <a:t>ทดสอบ + สรุป</a:t>
            </a:r>
            <a:endParaRPr lang="en-US" sz="1050" dirty="0"/>
          </a:p>
        </p:txBody>
      </p:sp>
      <p:sp>
        <p:nvSpPr>
          <p:cNvPr id="45" name="Text 43"/>
          <p:cNvSpPr/>
          <p:nvPr/>
        </p:nvSpPr>
        <p:spPr>
          <a:xfrm>
            <a:off x="548640" y="5989320"/>
            <a:ext cx="11094415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50" i="1" dirty="0">
                <a:solidFill>
                  <a:srgbClr val="5D6678"/>
                </a:solidFill>
                <a:latin typeface="Leelawadee UI" pitchFamily="34" charset="0"/>
                <a:ea typeface="Leelawadee UI" pitchFamily="34" charset="-122"/>
                <a:cs typeface="Leelawadee UI" pitchFamily="34" charset="-120"/>
              </a:rPr>
              <a:t>* เวลาบรรยายและฝึกปฏิบัติรวม 6 ชั่วโมง (ไม่รวมพักเบรกและเวลาทำแบบทดสอบ) — หัวข้อย่อยปรับได้ตามความเห็นชอบของบริษัทก่อนวันอบรมจริง</a:t>
            </a:r>
            <a:endParaRPr lang="en-US" sz="1050" dirty="0"/>
          </a:p>
        </p:txBody>
      </p:sp>
      <p:sp>
        <p:nvSpPr>
          <p:cNvPr id="46" name="Text 44"/>
          <p:cNvSpPr/>
          <p:nvPr/>
        </p:nvSpPr>
        <p:spPr>
          <a:xfrm>
            <a:off x="548640" y="6473952"/>
            <a:ext cx="86868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AEB9CC"/>
                </a:solidFill>
                <a:latin typeface="Leelawadee UI" pitchFamily="34" charset="0"/>
                <a:ea typeface="Leelawadee UI" pitchFamily="34" charset="-122"/>
                <a:cs typeface="Leelawadee UI" pitchFamily="34" charset="-120"/>
              </a:rPr>
              <a:t>DataKraft Studio  ·  หลักสูตร "การใช้งาน AI เพื่อการทำงาน" — บริษัท เอบีซี จำกัด</a:t>
            </a:r>
            <a:endParaRPr lang="en-US" sz="900" dirty="0"/>
          </a:p>
        </p:txBody>
      </p:sp>
      <p:sp>
        <p:nvSpPr>
          <p:cNvPr id="47" name="Text 45"/>
          <p:cNvSpPr/>
          <p:nvPr/>
        </p:nvSpPr>
        <p:spPr>
          <a:xfrm>
            <a:off x="10545775" y="6473952"/>
            <a:ext cx="10972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AEB9CC"/>
                </a:solidFill>
                <a:latin typeface="Leelawadee UI" pitchFamily="34" charset="0"/>
                <a:ea typeface="Leelawadee UI" pitchFamily="34" charset="-122"/>
                <a:cs typeface="Leelawadee UI" pitchFamily="34" charset="-120"/>
              </a:rPr>
              <a:t>6 / 11</a:t>
            </a:r>
            <a:endParaRPr lang="en-US" sz="9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48640" y="384048"/>
            <a:ext cx="11094415" cy="6858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3000" b="1" dirty="0">
                <a:solidFill>
                  <a:srgbClr val="1E2761"/>
                </a:solidFill>
                <a:latin typeface="Leelawadee UI" pitchFamily="34" charset="0"/>
                <a:ea typeface="Leelawadee UI" pitchFamily="34" charset="-122"/>
                <a:cs typeface="Leelawadee UI" pitchFamily="34" charset="-120"/>
              </a:rPr>
              <a:t>การวัดผลและการประเมิน</a:t>
            </a:r>
            <a:endParaRPr lang="en-US" sz="3000" dirty="0"/>
          </a:p>
        </p:txBody>
      </p:sp>
      <p:sp>
        <p:nvSpPr>
          <p:cNvPr id="3" name="Shape 1"/>
          <p:cNvSpPr/>
          <p:nvPr/>
        </p:nvSpPr>
        <p:spPr>
          <a:xfrm>
            <a:off x="548640" y="1554480"/>
            <a:ext cx="2487168" cy="2514600"/>
          </a:xfrm>
          <a:prstGeom prst="roundRect">
            <a:avLst>
              <a:gd name="adj" fmla="val 3309"/>
            </a:avLst>
          </a:prstGeom>
          <a:solidFill>
            <a:srgbClr val="EDF3FC"/>
          </a:solidFill>
          <a:ln/>
        </p:spPr>
      </p:sp>
      <p:sp>
        <p:nvSpPr>
          <p:cNvPr id="4" name="Shape 2"/>
          <p:cNvSpPr/>
          <p:nvPr/>
        </p:nvSpPr>
        <p:spPr>
          <a:xfrm>
            <a:off x="1481328" y="1901952"/>
            <a:ext cx="621792" cy="621792"/>
          </a:xfrm>
          <a:prstGeom prst="ellipse">
            <a:avLst/>
          </a:prstGeom>
          <a:solidFill>
            <a:srgbClr val="1E2761"/>
          </a:solidFill>
          <a:ln/>
        </p:spPr>
      </p:sp>
      <p:pic>
        <p:nvPicPr>
          <p:cNvPr id="5" name="Image 0" descr="icons/clipboar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30558" y="2051182"/>
            <a:ext cx="323332" cy="323332"/>
          </a:xfrm>
          <a:prstGeom prst="rect">
            <a:avLst/>
          </a:prstGeom>
        </p:spPr>
      </p:pic>
      <p:sp>
        <p:nvSpPr>
          <p:cNvPr id="6" name="Text 3"/>
          <p:cNvSpPr/>
          <p:nvPr/>
        </p:nvSpPr>
        <p:spPr>
          <a:xfrm>
            <a:off x="640080" y="2615184"/>
            <a:ext cx="2304288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550" b="1" dirty="0">
                <a:solidFill>
                  <a:srgbClr val="1E2761"/>
                </a:solidFill>
                <a:latin typeface="Leelawadee UI" pitchFamily="34" charset="0"/>
                <a:ea typeface="Leelawadee UI" pitchFamily="34" charset="-122"/>
                <a:cs typeface="Leelawadee UI" pitchFamily="34" charset="-120"/>
              </a:rPr>
              <a:t>Pre-test</a:t>
            </a:r>
            <a:endParaRPr lang="en-US" sz="1550" dirty="0"/>
          </a:p>
        </p:txBody>
      </p:sp>
      <p:sp>
        <p:nvSpPr>
          <p:cNvPr id="7" name="Text 4"/>
          <p:cNvSpPr/>
          <p:nvPr/>
        </p:nvSpPr>
        <p:spPr>
          <a:xfrm>
            <a:off x="640080" y="2999232"/>
            <a:ext cx="2304288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150" b="1" dirty="0">
                <a:solidFill>
                  <a:srgbClr val="00B8A9"/>
                </a:solidFill>
                <a:latin typeface="Leelawadee UI" pitchFamily="34" charset="0"/>
                <a:ea typeface="Leelawadee UI" pitchFamily="34" charset="-122"/>
                <a:cs typeface="Leelawadee UI" pitchFamily="34" charset="-120"/>
              </a:rPr>
              <a:t>ก่อนเริ่มอบรม</a:t>
            </a:r>
            <a:endParaRPr lang="en-US" sz="1150" dirty="0"/>
          </a:p>
        </p:txBody>
      </p:sp>
      <p:sp>
        <p:nvSpPr>
          <p:cNvPr id="8" name="Text 5"/>
          <p:cNvSpPr/>
          <p:nvPr/>
        </p:nvSpPr>
        <p:spPr>
          <a:xfrm>
            <a:off x="731520" y="3337560"/>
            <a:ext cx="2121408" cy="65836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indent="0" marL="0">
              <a:lnSpc>
                <a:spcPct val="115000"/>
              </a:lnSpc>
              <a:buNone/>
            </a:pPr>
            <a:r>
              <a:rPr lang="en-US" sz="1150" dirty="0">
                <a:solidFill>
                  <a:srgbClr val="5D6678"/>
                </a:solidFill>
                <a:latin typeface="Leelawadee UI" pitchFamily="34" charset="0"/>
                <a:ea typeface="Leelawadee UI" pitchFamily="34" charset="-122"/>
                <a:cs typeface="Leelawadee UI" pitchFamily="34" charset="-120"/>
              </a:rPr>
              <a:t>วัดระดับความรู้พื้นฐานของผู้เข้าอบรมทุกคน</a:t>
            </a:r>
            <a:endParaRPr lang="en-US" sz="1150" dirty="0"/>
          </a:p>
        </p:txBody>
      </p:sp>
      <p:sp>
        <p:nvSpPr>
          <p:cNvPr id="9" name="Shape 6"/>
          <p:cNvSpPr/>
          <p:nvPr/>
        </p:nvSpPr>
        <p:spPr>
          <a:xfrm rot="5400000">
            <a:off x="3098749" y="2702052"/>
            <a:ext cx="219456" cy="237744"/>
          </a:xfrm>
          <a:prstGeom prst="triangle">
            <a:avLst/>
          </a:prstGeom>
          <a:solidFill>
            <a:srgbClr val="00B8A9"/>
          </a:solidFill>
          <a:ln/>
        </p:spPr>
      </p:sp>
      <p:sp>
        <p:nvSpPr>
          <p:cNvPr id="10" name="Shape 7"/>
          <p:cNvSpPr/>
          <p:nvPr/>
        </p:nvSpPr>
        <p:spPr>
          <a:xfrm>
            <a:off x="3417722" y="1554480"/>
            <a:ext cx="2487168" cy="2514600"/>
          </a:xfrm>
          <a:prstGeom prst="roundRect">
            <a:avLst>
              <a:gd name="adj" fmla="val 3309"/>
            </a:avLst>
          </a:prstGeom>
          <a:solidFill>
            <a:srgbClr val="EDF3FC"/>
          </a:solidFill>
          <a:ln/>
        </p:spPr>
      </p:sp>
      <p:sp>
        <p:nvSpPr>
          <p:cNvPr id="11" name="Shape 8"/>
          <p:cNvSpPr/>
          <p:nvPr/>
        </p:nvSpPr>
        <p:spPr>
          <a:xfrm>
            <a:off x="4350410" y="1901952"/>
            <a:ext cx="621792" cy="621792"/>
          </a:xfrm>
          <a:prstGeom prst="ellipse">
            <a:avLst/>
          </a:prstGeom>
          <a:solidFill>
            <a:srgbClr val="1E2761"/>
          </a:solidFill>
          <a:ln/>
        </p:spPr>
      </p:sp>
      <p:pic>
        <p:nvPicPr>
          <p:cNvPr id="12" name="Image 1" descr="icons/bookopen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99640" y="2051182"/>
            <a:ext cx="323332" cy="323332"/>
          </a:xfrm>
          <a:prstGeom prst="rect">
            <a:avLst/>
          </a:prstGeom>
        </p:spPr>
      </p:pic>
      <p:sp>
        <p:nvSpPr>
          <p:cNvPr id="13" name="Text 9"/>
          <p:cNvSpPr/>
          <p:nvPr/>
        </p:nvSpPr>
        <p:spPr>
          <a:xfrm>
            <a:off x="3509162" y="2615184"/>
            <a:ext cx="2304288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550" b="1" dirty="0">
                <a:solidFill>
                  <a:srgbClr val="1E2761"/>
                </a:solidFill>
                <a:latin typeface="Leelawadee UI" pitchFamily="34" charset="0"/>
                <a:ea typeface="Leelawadee UI" pitchFamily="34" charset="-122"/>
                <a:cs typeface="Leelawadee UI" pitchFamily="34" charset="-120"/>
              </a:rPr>
              <a:t>อบรม 6 ชั่วโมง</a:t>
            </a:r>
            <a:endParaRPr lang="en-US" sz="1550" dirty="0"/>
          </a:p>
        </p:txBody>
      </p:sp>
      <p:sp>
        <p:nvSpPr>
          <p:cNvPr id="14" name="Text 10"/>
          <p:cNvSpPr/>
          <p:nvPr/>
        </p:nvSpPr>
        <p:spPr>
          <a:xfrm>
            <a:off x="3509162" y="2999232"/>
            <a:ext cx="2304288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150" b="1" dirty="0">
                <a:solidFill>
                  <a:srgbClr val="00B8A9"/>
                </a:solidFill>
                <a:latin typeface="Leelawadee UI" pitchFamily="34" charset="0"/>
                <a:ea typeface="Leelawadee UI" pitchFamily="34" charset="-122"/>
                <a:cs typeface="Leelawadee UI" pitchFamily="34" charset="-120"/>
              </a:rPr>
              <a:t>บรรยาย + Workshop</a:t>
            </a:r>
            <a:endParaRPr lang="en-US" sz="1150" dirty="0"/>
          </a:p>
        </p:txBody>
      </p:sp>
      <p:sp>
        <p:nvSpPr>
          <p:cNvPr id="15" name="Text 11"/>
          <p:cNvSpPr/>
          <p:nvPr/>
        </p:nvSpPr>
        <p:spPr>
          <a:xfrm>
            <a:off x="3600602" y="3337560"/>
            <a:ext cx="2121408" cy="65836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indent="0" marL="0">
              <a:lnSpc>
                <a:spcPct val="115000"/>
              </a:lnSpc>
              <a:buNone/>
            </a:pPr>
            <a:r>
              <a:rPr lang="en-US" sz="1150" dirty="0">
                <a:solidFill>
                  <a:srgbClr val="5D6678"/>
                </a:solidFill>
                <a:latin typeface="Leelawadee UI" pitchFamily="34" charset="0"/>
                <a:ea typeface="Leelawadee UI" pitchFamily="34" charset="-122"/>
                <a:cs typeface="Leelawadee UI" pitchFamily="34" charset="-120"/>
              </a:rPr>
              <a:t>เรียนรู้และฝึกทักษะการใช้งาน AI จริง</a:t>
            </a:r>
            <a:endParaRPr lang="en-US" sz="1150" dirty="0"/>
          </a:p>
        </p:txBody>
      </p:sp>
      <p:sp>
        <p:nvSpPr>
          <p:cNvPr id="16" name="Shape 12"/>
          <p:cNvSpPr/>
          <p:nvPr/>
        </p:nvSpPr>
        <p:spPr>
          <a:xfrm rot="5400000">
            <a:off x="5967832" y="2702052"/>
            <a:ext cx="219456" cy="237744"/>
          </a:xfrm>
          <a:prstGeom prst="triangle">
            <a:avLst/>
          </a:prstGeom>
          <a:solidFill>
            <a:srgbClr val="00B8A9"/>
          </a:solidFill>
          <a:ln/>
        </p:spPr>
      </p:sp>
      <p:sp>
        <p:nvSpPr>
          <p:cNvPr id="17" name="Shape 13"/>
          <p:cNvSpPr/>
          <p:nvPr/>
        </p:nvSpPr>
        <p:spPr>
          <a:xfrm>
            <a:off x="6286805" y="1554480"/>
            <a:ext cx="2487168" cy="2514600"/>
          </a:xfrm>
          <a:prstGeom prst="roundRect">
            <a:avLst>
              <a:gd name="adj" fmla="val 3309"/>
            </a:avLst>
          </a:prstGeom>
          <a:solidFill>
            <a:srgbClr val="EDF3FC"/>
          </a:solidFill>
          <a:ln/>
        </p:spPr>
      </p:sp>
      <p:sp>
        <p:nvSpPr>
          <p:cNvPr id="18" name="Shape 14"/>
          <p:cNvSpPr/>
          <p:nvPr/>
        </p:nvSpPr>
        <p:spPr>
          <a:xfrm>
            <a:off x="7219493" y="1901952"/>
            <a:ext cx="621792" cy="621792"/>
          </a:xfrm>
          <a:prstGeom prst="ellipse">
            <a:avLst/>
          </a:prstGeom>
          <a:solidFill>
            <a:srgbClr val="1E2761"/>
          </a:solidFill>
          <a:ln/>
        </p:spPr>
      </p:sp>
      <p:pic>
        <p:nvPicPr>
          <p:cNvPr id="19" name="Image 2" descr="icons/checksquare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68723" y="2051182"/>
            <a:ext cx="323332" cy="323332"/>
          </a:xfrm>
          <a:prstGeom prst="rect">
            <a:avLst/>
          </a:prstGeom>
        </p:spPr>
      </p:pic>
      <p:sp>
        <p:nvSpPr>
          <p:cNvPr id="20" name="Text 15"/>
          <p:cNvSpPr/>
          <p:nvPr/>
        </p:nvSpPr>
        <p:spPr>
          <a:xfrm>
            <a:off x="6378245" y="2615184"/>
            <a:ext cx="2304288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550" b="1" dirty="0">
                <a:solidFill>
                  <a:srgbClr val="1E2761"/>
                </a:solidFill>
                <a:latin typeface="Leelawadee UI" pitchFamily="34" charset="0"/>
                <a:ea typeface="Leelawadee UI" pitchFamily="34" charset="-122"/>
                <a:cs typeface="Leelawadee UI" pitchFamily="34" charset="-120"/>
              </a:rPr>
              <a:t>Post-test</a:t>
            </a:r>
            <a:endParaRPr lang="en-US" sz="1550" dirty="0"/>
          </a:p>
        </p:txBody>
      </p:sp>
      <p:sp>
        <p:nvSpPr>
          <p:cNvPr id="21" name="Text 16"/>
          <p:cNvSpPr/>
          <p:nvPr/>
        </p:nvSpPr>
        <p:spPr>
          <a:xfrm>
            <a:off x="6378245" y="2999232"/>
            <a:ext cx="2304288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150" b="1" dirty="0">
                <a:solidFill>
                  <a:srgbClr val="00B8A9"/>
                </a:solidFill>
                <a:latin typeface="Leelawadee UI" pitchFamily="34" charset="0"/>
                <a:ea typeface="Leelawadee UI" pitchFamily="34" charset="-122"/>
                <a:cs typeface="Leelawadee UI" pitchFamily="34" charset="-120"/>
              </a:rPr>
              <a:t>หลังจบการอบรม</a:t>
            </a:r>
            <a:endParaRPr lang="en-US" sz="1150" dirty="0"/>
          </a:p>
        </p:txBody>
      </p:sp>
      <p:sp>
        <p:nvSpPr>
          <p:cNvPr id="22" name="Text 17"/>
          <p:cNvSpPr/>
          <p:nvPr/>
        </p:nvSpPr>
        <p:spPr>
          <a:xfrm>
            <a:off x="6469685" y="3337560"/>
            <a:ext cx="2121408" cy="65836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indent="0" marL="0">
              <a:lnSpc>
                <a:spcPct val="115000"/>
              </a:lnSpc>
              <a:buNone/>
            </a:pPr>
            <a:r>
              <a:rPr lang="en-US" sz="1150" dirty="0">
                <a:solidFill>
                  <a:srgbClr val="5D6678"/>
                </a:solidFill>
                <a:latin typeface="Leelawadee UI" pitchFamily="34" charset="0"/>
                <a:ea typeface="Leelawadee UI" pitchFamily="34" charset="-122"/>
                <a:cs typeface="Leelawadee UI" pitchFamily="34" charset="-120"/>
              </a:rPr>
              <a:t>วัดความรู้หลังการอบรมด้วยแบบทดสอบชุดเทียบเคียง</a:t>
            </a:r>
            <a:endParaRPr lang="en-US" sz="1150" dirty="0"/>
          </a:p>
        </p:txBody>
      </p:sp>
      <p:sp>
        <p:nvSpPr>
          <p:cNvPr id="23" name="Shape 18"/>
          <p:cNvSpPr/>
          <p:nvPr/>
        </p:nvSpPr>
        <p:spPr>
          <a:xfrm rot="5400000">
            <a:off x="8836914" y="2702052"/>
            <a:ext cx="219456" cy="237744"/>
          </a:xfrm>
          <a:prstGeom prst="triangle">
            <a:avLst/>
          </a:prstGeom>
          <a:solidFill>
            <a:srgbClr val="00B8A9"/>
          </a:solidFill>
          <a:ln/>
        </p:spPr>
      </p:sp>
      <p:sp>
        <p:nvSpPr>
          <p:cNvPr id="24" name="Shape 19"/>
          <p:cNvSpPr/>
          <p:nvPr/>
        </p:nvSpPr>
        <p:spPr>
          <a:xfrm>
            <a:off x="9155887" y="1554480"/>
            <a:ext cx="2487168" cy="2514600"/>
          </a:xfrm>
          <a:prstGeom prst="roundRect">
            <a:avLst>
              <a:gd name="adj" fmla="val 3309"/>
            </a:avLst>
          </a:prstGeom>
          <a:solidFill>
            <a:srgbClr val="EDF3FC"/>
          </a:solidFill>
          <a:ln/>
        </p:spPr>
      </p:sp>
      <p:sp>
        <p:nvSpPr>
          <p:cNvPr id="25" name="Shape 20"/>
          <p:cNvSpPr/>
          <p:nvPr/>
        </p:nvSpPr>
        <p:spPr>
          <a:xfrm>
            <a:off x="10088575" y="1901952"/>
            <a:ext cx="621792" cy="621792"/>
          </a:xfrm>
          <a:prstGeom prst="ellipse">
            <a:avLst/>
          </a:prstGeom>
          <a:solidFill>
            <a:srgbClr val="1E2761"/>
          </a:solidFill>
          <a:ln/>
        </p:spPr>
      </p:sp>
      <p:pic>
        <p:nvPicPr>
          <p:cNvPr id="26" name="Image 3" descr="icons/trendup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237805" y="2051182"/>
            <a:ext cx="323332" cy="323332"/>
          </a:xfrm>
          <a:prstGeom prst="rect">
            <a:avLst/>
          </a:prstGeom>
        </p:spPr>
      </p:pic>
      <p:sp>
        <p:nvSpPr>
          <p:cNvPr id="27" name="Text 21"/>
          <p:cNvSpPr/>
          <p:nvPr/>
        </p:nvSpPr>
        <p:spPr>
          <a:xfrm>
            <a:off x="9247327" y="2615184"/>
            <a:ext cx="2304288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550" b="1" dirty="0">
                <a:solidFill>
                  <a:srgbClr val="1E2761"/>
                </a:solidFill>
                <a:latin typeface="Leelawadee UI" pitchFamily="34" charset="0"/>
                <a:ea typeface="Leelawadee UI" pitchFamily="34" charset="-122"/>
                <a:cs typeface="Leelawadee UI" pitchFamily="34" charset="-120"/>
              </a:rPr>
              <a:t>รายงาน Learning Gain</a:t>
            </a:r>
            <a:endParaRPr lang="en-US" sz="1550" dirty="0"/>
          </a:p>
        </p:txBody>
      </p:sp>
      <p:sp>
        <p:nvSpPr>
          <p:cNvPr id="28" name="Text 22"/>
          <p:cNvSpPr/>
          <p:nvPr/>
        </p:nvSpPr>
        <p:spPr>
          <a:xfrm>
            <a:off x="9247327" y="2999232"/>
            <a:ext cx="2304288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150" b="1" dirty="0">
                <a:solidFill>
                  <a:srgbClr val="00B8A9"/>
                </a:solidFill>
                <a:latin typeface="Leelawadee UI" pitchFamily="34" charset="0"/>
                <a:ea typeface="Leelawadee UI" pitchFamily="34" charset="-122"/>
                <a:cs typeface="Leelawadee UI" pitchFamily="34" charset="-120"/>
              </a:rPr>
              <a:t>ภายใน 7 วันทำการ</a:t>
            </a:r>
            <a:endParaRPr lang="en-US" sz="1150" dirty="0"/>
          </a:p>
        </p:txBody>
      </p:sp>
      <p:sp>
        <p:nvSpPr>
          <p:cNvPr id="29" name="Text 23"/>
          <p:cNvSpPr/>
          <p:nvPr/>
        </p:nvSpPr>
        <p:spPr>
          <a:xfrm>
            <a:off x="9338767" y="3337560"/>
            <a:ext cx="2121408" cy="65836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indent="0" marL="0">
              <a:lnSpc>
                <a:spcPct val="115000"/>
              </a:lnSpc>
              <a:buNone/>
            </a:pPr>
            <a:r>
              <a:rPr lang="en-US" sz="1150" dirty="0">
                <a:solidFill>
                  <a:srgbClr val="5D6678"/>
                </a:solidFill>
                <a:latin typeface="Leelawadee UI" pitchFamily="34" charset="0"/>
                <a:ea typeface="Leelawadee UI" pitchFamily="34" charset="-122"/>
                <a:cs typeface="Leelawadee UI" pitchFamily="34" charset="-120"/>
              </a:rPr>
              <a:t>วิเคราะห์พัฒนาการรายบุคคลและภาพรวมองค์กร</a:t>
            </a:r>
            <a:endParaRPr lang="en-US" sz="1150" dirty="0"/>
          </a:p>
        </p:txBody>
      </p:sp>
      <p:sp>
        <p:nvSpPr>
          <p:cNvPr id="30" name="Shape 24"/>
          <p:cNvSpPr/>
          <p:nvPr/>
        </p:nvSpPr>
        <p:spPr>
          <a:xfrm>
            <a:off x="548640" y="4526280"/>
            <a:ext cx="11094415" cy="777240"/>
          </a:xfrm>
          <a:prstGeom prst="roundRect">
            <a:avLst>
              <a:gd name="adj" fmla="val 9412"/>
            </a:avLst>
          </a:prstGeom>
          <a:solidFill>
            <a:srgbClr val="1E2761"/>
          </a:solidFill>
          <a:ln/>
        </p:spPr>
      </p:sp>
      <p:sp>
        <p:nvSpPr>
          <p:cNvPr id="31" name="Text 25"/>
          <p:cNvSpPr/>
          <p:nvPr/>
        </p:nvSpPr>
        <p:spPr>
          <a:xfrm>
            <a:off x="822960" y="4526280"/>
            <a:ext cx="10545775" cy="7772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450" dirty="0">
                <a:solidFill>
                  <a:srgbClr val="FFFFFF"/>
                </a:solidFill>
                <a:latin typeface="Leelawadee UI" pitchFamily="34" charset="0"/>
                <a:ea typeface="Leelawadee UI" pitchFamily="34" charset="-122"/>
                <a:cs typeface="Leelawadee UI" pitchFamily="34" charset="-120"/>
              </a:rPr>
              <a:t>พร้อมแบบประเมินความพึงพอใจ และรายงานผลคะแนนรายบุคคลของผู้เข้าอบรมครบทั้ง 100 คน</a:t>
            </a:r>
            <a:endParaRPr lang="en-US" sz="1450" dirty="0"/>
          </a:p>
        </p:txBody>
      </p:sp>
      <p:sp>
        <p:nvSpPr>
          <p:cNvPr id="32" name="Text 26"/>
          <p:cNvSpPr/>
          <p:nvPr/>
        </p:nvSpPr>
        <p:spPr>
          <a:xfrm>
            <a:off x="548640" y="6473952"/>
            <a:ext cx="86868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AEB9CC"/>
                </a:solidFill>
                <a:latin typeface="Leelawadee UI" pitchFamily="34" charset="0"/>
                <a:ea typeface="Leelawadee UI" pitchFamily="34" charset="-122"/>
                <a:cs typeface="Leelawadee UI" pitchFamily="34" charset="-120"/>
              </a:rPr>
              <a:t>DataKraft Studio  ·  หลักสูตร "การใช้งาน AI เพื่อการทำงาน" — บริษัท เอบีซี จำกัด</a:t>
            </a:r>
            <a:endParaRPr lang="en-US" sz="900" dirty="0"/>
          </a:p>
        </p:txBody>
      </p:sp>
      <p:sp>
        <p:nvSpPr>
          <p:cNvPr id="33" name="Text 27"/>
          <p:cNvSpPr/>
          <p:nvPr/>
        </p:nvSpPr>
        <p:spPr>
          <a:xfrm>
            <a:off x="10545775" y="6473952"/>
            <a:ext cx="10972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AEB9CC"/>
                </a:solidFill>
                <a:latin typeface="Leelawadee UI" pitchFamily="34" charset="0"/>
                <a:ea typeface="Leelawadee UI" pitchFamily="34" charset="-122"/>
                <a:cs typeface="Leelawadee UI" pitchFamily="34" charset="-120"/>
              </a:rPr>
              <a:t>7 / 11</a:t>
            </a:r>
            <a:endParaRPr lang="en-US" sz="9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48640" y="384048"/>
            <a:ext cx="11094415" cy="6858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3000" b="1" dirty="0">
                <a:solidFill>
                  <a:srgbClr val="1E2761"/>
                </a:solidFill>
                <a:latin typeface="Leelawadee UI" pitchFamily="34" charset="0"/>
                <a:ea typeface="Leelawadee UI" pitchFamily="34" charset="-122"/>
                <a:cs typeface="Leelawadee UI" pitchFamily="34" charset="-120"/>
              </a:rPr>
              <a:t>สิ่งที่ส่งมอบ</a:t>
            </a:r>
            <a:endParaRPr lang="en-US" sz="3000" dirty="0"/>
          </a:p>
        </p:txBody>
      </p:sp>
      <p:sp>
        <p:nvSpPr>
          <p:cNvPr id="3" name="Text 1"/>
          <p:cNvSpPr/>
          <p:nvPr/>
        </p:nvSpPr>
        <p:spPr>
          <a:xfrm>
            <a:off x="548640" y="1508760"/>
            <a:ext cx="3611880" cy="9144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15000"/>
              </a:lnSpc>
              <a:buNone/>
            </a:pPr>
            <a:r>
              <a:rPr lang="en-US" sz="2100" b="1" dirty="0">
                <a:solidFill>
                  <a:srgbClr val="1E2761"/>
                </a:solidFill>
                <a:latin typeface="Leelawadee UI" pitchFamily="34" charset="0"/>
                <a:ea typeface="Leelawadee UI" pitchFamily="34" charset="-122"/>
                <a:cs typeface="Leelawadee UI" pitchFamily="34" charset="-120"/>
              </a:rPr>
              <a:t>ครบถ้วนตามขอบเขตงาน (TOR)</a:t>
            </a:r>
            <a:endParaRPr lang="en-US" sz="2100" dirty="0"/>
          </a:p>
        </p:txBody>
      </p:sp>
      <p:sp>
        <p:nvSpPr>
          <p:cNvPr id="4" name="Text 2"/>
          <p:cNvSpPr/>
          <p:nvPr/>
        </p:nvSpPr>
        <p:spPr>
          <a:xfrm>
            <a:off x="548640" y="2606040"/>
            <a:ext cx="3611880" cy="1463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30000"/>
              </a:lnSpc>
              <a:buNone/>
            </a:pPr>
            <a:r>
              <a:rPr lang="en-US" sz="1350" dirty="0">
                <a:solidFill>
                  <a:srgbClr val="5D6678"/>
                </a:solidFill>
                <a:latin typeface="Leelawadee UI" pitchFamily="34" charset="0"/>
                <a:ea typeface="Leelawadee UI" pitchFamily="34" charset="-122"/>
                <a:cs typeface="Leelawadee UI" pitchFamily="34" charset="-120"/>
              </a:rPr>
              <a:t>ทุกรายการส่งมอบเป็นไปตามข้อกำหนดของ บริษัท เอบีซี จำกัด พร้อมบริการให้คำปรึกษาต่อเนื่องหลังการอบรม</a:t>
            </a:r>
            <a:endParaRPr lang="en-US" sz="1350" dirty="0"/>
          </a:p>
        </p:txBody>
      </p:sp>
      <p:sp>
        <p:nvSpPr>
          <p:cNvPr id="5" name="Shape 3"/>
          <p:cNvSpPr/>
          <p:nvPr/>
        </p:nvSpPr>
        <p:spPr>
          <a:xfrm>
            <a:off x="4572000" y="1417320"/>
            <a:ext cx="7071055" cy="658368"/>
          </a:xfrm>
          <a:prstGeom prst="roundRect">
            <a:avLst>
              <a:gd name="adj" fmla="val 9722"/>
            </a:avLst>
          </a:prstGeom>
          <a:solidFill>
            <a:srgbClr val="EDF3FC"/>
          </a:solidFill>
          <a:ln/>
        </p:spPr>
      </p:sp>
      <p:pic>
        <p:nvPicPr>
          <p:cNvPr id="6" name="Image 0" descr="icons/checkcircle_teal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73168" y="1600200"/>
            <a:ext cx="292608" cy="292608"/>
          </a:xfrm>
          <a:prstGeom prst="rect">
            <a:avLst/>
          </a:prstGeom>
        </p:spPr>
      </p:pic>
      <p:sp>
        <p:nvSpPr>
          <p:cNvPr id="7" name="Text 4"/>
          <p:cNvSpPr/>
          <p:nvPr/>
        </p:nvSpPr>
        <p:spPr>
          <a:xfrm>
            <a:off x="5230368" y="1417320"/>
            <a:ext cx="6202375" cy="6583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1E2761"/>
                </a:solidFill>
                <a:latin typeface="Leelawadee UI" pitchFamily="34" charset="0"/>
                <a:ea typeface="Leelawadee UI" pitchFamily="34" charset="-122"/>
                <a:cs typeface="Leelawadee UI" pitchFamily="34" charset="-120"/>
              </a:rPr>
              <a:t>เอกสารและสื่อประกอบการอบรม</a:t>
            </a:r>
            <a:pPr indent="0" marL="0">
              <a:buNone/>
            </a:pPr>
            <a:r>
              <a:rPr lang="en-US" sz="1300" dirty="0">
                <a:solidFill>
                  <a:srgbClr val="5D6678"/>
                </a:solidFill>
                <a:latin typeface="Leelawadee UI" pitchFamily="34" charset="0"/>
                <a:ea typeface="Leelawadee UI" pitchFamily="34" charset="-122"/>
                <a:cs typeface="Leelawadee UI" pitchFamily="34" charset="-120"/>
              </a:rPr>
              <a:t> ครบถ้วนทุกหัวข้อของหลักสูตร</a:t>
            </a:r>
            <a:endParaRPr lang="en-US" sz="1300" dirty="0"/>
          </a:p>
        </p:txBody>
      </p:sp>
      <p:sp>
        <p:nvSpPr>
          <p:cNvPr id="8" name="Shape 5"/>
          <p:cNvSpPr/>
          <p:nvPr/>
        </p:nvSpPr>
        <p:spPr>
          <a:xfrm>
            <a:off x="4572000" y="2167128"/>
            <a:ext cx="7071055" cy="658368"/>
          </a:xfrm>
          <a:prstGeom prst="roundRect">
            <a:avLst>
              <a:gd name="adj" fmla="val 9722"/>
            </a:avLst>
          </a:prstGeom>
          <a:solidFill>
            <a:srgbClr val="EDF3FC"/>
          </a:solidFill>
          <a:ln/>
        </p:spPr>
      </p:sp>
      <p:pic>
        <p:nvPicPr>
          <p:cNvPr id="9" name="Image 1" descr="icons/checkcircle_teal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73168" y="2350008"/>
            <a:ext cx="292608" cy="292608"/>
          </a:xfrm>
          <a:prstGeom prst="rect">
            <a:avLst/>
          </a:prstGeom>
        </p:spPr>
      </p:pic>
      <p:sp>
        <p:nvSpPr>
          <p:cNvPr id="10" name="Text 6"/>
          <p:cNvSpPr/>
          <p:nvPr/>
        </p:nvSpPr>
        <p:spPr>
          <a:xfrm>
            <a:off x="5230368" y="2167128"/>
            <a:ext cx="6202375" cy="6583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1E2761"/>
                </a:solidFill>
                <a:latin typeface="Leelawadee UI" pitchFamily="34" charset="0"/>
                <a:ea typeface="Leelawadee UI" pitchFamily="34" charset="-122"/>
                <a:cs typeface="Leelawadee UI" pitchFamily="34" charset="-120"/>
              </a:rPr>
              <a:t>แบบทดสอบ Pre-test / Post-test</a:t>
            </a:r>
            <a:pPr indent="0" marL="0">
              <a:buNone/>
            </a:pPr>
            <a:r>
              <a:rPr lang="en-US" sz="1300" dirty="0">
                <a:solidFill>
                  <a:srgbClr val="5D6678"/>
                </a:solidFill>
                <a:latin typeface="Leelawadee UI" pitchFamily="34" charset="0"/>
                <a:ea typeface="Leelawadee UI" pitchFamily="34" charset="-122"/>
                <a:cs typeface="Leelawadee UI" pitchFamily="34" charset="-120"/>
              </a:rPr>
              <a:t> พร้อมการตรวจและสรุปผลคะแนน</a:t>
            </a:r>
            <a:endParaRPr lang="en-US" sz="1300" dirty="0"/>
          </a:p>
        </p:txBody>
      </p:sp>
      <p:sp>
        <p:nvSpPr>
          <p:cNvPr id="11" name="Shape 7"/>
          <p:cNvSpPr/>
          <p:nvPr/>
        </p:nvSpPr>
        <p:spPr>
          <a:xfrm>
            <a:off x="4572000" y="2916936"/>
            <a:ext cx="7071055" cy="658368"/>
          </a:xfrm>
          <a:prstGeom prst="roundRect">
            <a:avLst>
              <a:gd name="adj" fmla="val 9722"/>
            </a:avLst>
          </a:prstGeom>
          <a:solidFill>
            <a:srgbClr val="EDF3FC"/>
          </a:solidFill>
          <a:ln/>
        </p:spPr>
      </p:sp>
      <p:pic>
        <p:nvPicPr>
          <p:cNvPr id="12" name="Image 2" descr="icons/checkcircle_teal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73168" y="3099816"/>
            <a:ext cx="292608" cy="292608"/>
          </a:xfrm>
          <a:prstGeom prst="rect">
            <a:avLst/>
          </a:prstGeom>
        </p:spPr>
      </p:pic>
      <p:sp>
        <p:nvSpPr>
          <p:cNvPr id="13" name="Text 8"/>
          <p:cNvSpPr/>
          <p:nvPr/>
        </p:nvSpPr>
        <p:spPr>
          <a:xfrm>
            <a:off x="5230368" y="2916936"/>
            <a:ext cx="6202375" cy="6583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1E2761"/>
                </a:solidFill>
                <a:latin typeface="Leelawadee UI" pitchFamily="34" charset="0"/>
                <a:ea typeface="Leelawadee UI" pitchFamily="34" charset="-122"/>
                <a:cs typeface="Leelawadee UI" pitchFamily="34" charset="-120"/>
              </a:rPr>
              <a:t>Case Study และแบบฝึกหัด</a:t>
            </a:r>
            <a:pPr indent="0" marL="0">
              <a:buNone/>
            </a:pPr>
            <a:r>
              <a:rPr lang="en-US" sz="1300" dirty="0">
                <a:solidFill>
                  <a:srgbClr val="5D6678"/>
                </a:solidFill>
                <a:latin typeface="Leelawadee UI" pitchFamily="34" charset="0"/>
                <a:ea typeface="Leelawadee UI" pitchFamily="34" charset="-122"/>
                <a:cs typeface="Leelawadee UI" pitchFamily="34" charset="-120"/>
              </a:rPr>
              <a:t> ออกแบบตามลักษณะงานจริงของบริษัท</a:t>
            </a:r>
            <a:endParaRPr lang="en-US" sz="1300" dirty="0"/>
          </a:p>
        </p:txBody>
      </p:sp>
      <p:sp>
        <p:nvSpPr>
          <p:cNvPr id="14" name="Shape 9"/>
          <p:cNvSpPr/>
          <p:nvPr/>
        </p:nvSpPr>
        <p:spPr>
          <a:xfrm>
            <a:off x="4572000" y="3666744"/>
            <a:ext cx="7071055" cy="658368"/>
          </a:xfrm>
          <a:prstGeom prst="roundRect">
            <a:avLst>
              <a:gd name="adj" fmla="val 9722"/>
            </a:avLst>
          </a:prstGeom>
          <a:solidFill>
            <a:srgbClr val="EDF3FC"/>
          </a:solidFill>
          <a:ln/>
        </p:spPr>
      </p:sp>
      <p:pic>
        <p:nvPicPr>
          <p:cNvPr id="15" name="Image 3" descr="icons/checkcircle_teal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73168" y="3849624"/>
            <a:ext cx="292608" cy="292608"/>
          </a:xfrm>
          <a:prstGeom prst="rect">
            <a:avLst/>
          </a:prstGeom>
        </p:spPr>
      </p:pic>
      <p:sp>
        <p:nvSpPr>
          <p:cNvPr id="16" name="Text 10"/>
          <p:cNvSpPr/>
          <p:nvPr/>
        </p:nvSpPr>
        <p:spPr>
          <a:xfrm>
            <a:off x="5230368" y="3666744"/>
            <a:ext cx="6202375" cy="6583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1E2761"/>
                </a:solidFill>
                <a:latin typeface="Leelawadee UI" pitchFamily="34" charset="0"/>
                <a:ea typeface="Leelawadee UI" pitchFamily="34" charset="-122"/>
                <a:cs typeface="Leelawadee UI" pitchFamily="34" charset="-120"/>
              </a:rPr>
              <a:t>รายงานสรุปผลการอบรมและ Learning Gain</a:t>
            </a:r>
            <a:pPr indent="0" marL="0">
              <a:buNone/>
            </a:pPr>
            <a:r>
              <a:rPr lang="en-US" sz="1300" dirty="0">
                <a:solidFill>
                  <a:srgbClr val="5D6678"/>
                </a:solidFill>
                <a:latin typeface="Leelawadee UI" pitchFamily="34" charset="0"/>
                <a:ea typeface="Leelawadee UI" pitchFamily="34" charset="-122"/>
                <a:cs typeface="Leelawadee UI" pitchFamily="34" charset="-120"/>
              </a:rPr>
              <a:t> ภายใน 7 วันทำการหลังอบรม</a:t>
            </a:r>
            <a:endParaRPr lang="en-US" sz="1300" dirty="0"/>
          </a:p>
        </p:txBody>
      </p:sp>
      <p:sp>
        <p:nvSpPr>
          <p:cNvPr id="17" name="Shape 11"/>
          <p:cNvSpPr/>
          <p:nvPr/>
        </p:nvSpPr>
        <p:spPr>
          <a:xfrm>
            <a:off x="4572000" y="4416552"/>
            <a:ext cx="7071055" cy="658368"/>
          </a:xfrm>
          <a:prstGeom prst="roundRect">
            <a:avLst>
              <a:gd name="adj" fmla="val 9722"/>
            </a:avLst>
          </a:prstGeom>
          <a:solidFill>
            <a:srgbClr val="EDF3FC"/>
          </a:solidFill>
          <a:ln/>
        </p:spPr>
      </p:sp>
      <p:pic>
        <p:nvPicPr>
          <p:cNvPr id="18" name="Image 4" descr="icons/checkcircle_teal.png">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73168" y="4599432"/>
            <a:ext cx="292608" cy="292608"/>
          </a:xfrm>
          <a:prstGeom prst="rect">
            <a:avLst/>
          </a:prstGeom>
        </p:spPr>
      </p:pic>
      <p:sp>
        <p:nvSpPr>
          <p:cNvPr id="19" name="Text 12"/>
          <p:cNvSpPr/>
          <p:nvPr/>
        </p:nvSpPr>
        <p:spPr>
          <a:xfrm>
            <a:off x="5230368" y="4416552"/>
            <a:ext cx="6202375" cy="6583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1E2761"/>
                </a:solidFill>
                <a:latin typeface="Leelawadee UI" pitchFamily="34" charset="0"/>
                <a:ea typeface="Leelawadee UI" pitchFamily="34" charset="-122"/>
                <a:cs typeface="Leelawadee UI" pitchFamily="34" charset="-120"/>
              </a:rPr>
              <a:t>อุปกรณ์ประกอบการบรรยายของวิทยากร</a:t>
            </a:r>
            <a:pPr indent="0" marL="0">
              <a:buNone/>
            </a:pPr>
            <a:r>
              <a:rPr lang="en-US" sz="1300" dirty="0">
                <a:solidFill>
                  <a:srgbClr val="5D6678"/>
                </a:solidFill>
                <a:latin typeface="Leelawadee UI" pitchFamily="34" charset="0"/>
                <a:ea typeface="Leelawadee UI" pitchFamily="34" charset="-122"/>
                <a:cs typeface="Leelawadee UI" pitchFamily="34" charset="-120"/>
              </a:rPr>
              <a:t> จัดเตรียมเองครบถ้วน</a:t>
            </a:r>
            <a:endParaRPr lang="en-US" sz="1300" dirty="0"/>
          </a:p>
        </p:txBody>
      </p:sp>
      <p:sp>
        <p:nvSpPr>
          <p:cNvPr id="20" name="Shape 13"/>
          <p:cNvSpPr/>
          <p:nvPr/>
        </p:nvSpPr>
        <p:spPr>
          <a:xfrm>
            <a:off x="4572000" y="5166360"/>
            <a:ext cx="7071055" cy="658368"/>
          </a:xfrm>
          <a:prstGeom prst="roundRect">
            <a:avLst>
              <a:gd name="adj" fmla="val 9722"/>
            </a:avLst>
          </a:prstGeom>
          <a:solidFill>
            <a:srgbClr val="EDF3FC"/>
          </a:solidFill>
          <a:ln/>
        </p:spPr>
      </p:sp>
      <p:pic>
        <p:nvPicPr>
          <p:cNvPr id="21" name="Image 5" descr="icons/checkcircle_teal.png">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773168" y="5349240"/>
            <a:ext cx="292608" cy="292608"/>
          </a:xfrm>
          <a:prstGeom prst="rect">
            <a:avLst/>
          </a:prstGeom>
        </p:spPr>
      </p:pic>
      <p:sp>
        <p:nvSpPr>
          <p:cNvPr id="22" name="Text 14"/>
          <p:cNvSpPr/>
          <p:nvPr/>
        </p:nvSpPr>
        <p:spPr>
          <a:xfrm>
            <a:off x="5230368" y="5166360"/>
            <a:ext cx="6202375" cy="6583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1E2761"/>
                </a:solidFill>
                <a:latin typeface="Leelawadee UI" pitchFamily="34" charset="0"/>
                <a:ea typeface="Leelawadee UI" pitchFamily="34" charset="-122"/>
                <a:cs typeface="Leelawadee UI" pitchFamily="34" charset="-120"/>
              </a:rPr>
              <a:t>ให้คำปรึกษาหลังการอบรม 30 วัน</a:t>
            </a:r>
            <a:pPr indent="0" marL="0">
              <a:buNone/>
            </a:pPr>
            <a:r>
              <a:rPr lang="en-US" sz="1300" dirty="0">
                <a:solidFill>
                  <a:srgbClr val="5D6678"/>
                </a:solidFill>
                <a:latin typeface="Leelawadee UI" pitchFamily="34" charset="0"/>
                <a:ea typeface="Leelawadee UI" pitchFamily="34" charset="-122"/>
                <a:cs typeface="Leelawadee UI" pitchFamily="34" charset="-120"/>
              </a:rPr>
              <a:t> ผ่านช่องทางที่ตกลงร่วมกัน</a:t>
            </a:r>
            <a:endParaRPr lang="en-US" sz="1300" dirty="0"/>
          </a:p>
        </p:txBody>
      </p:sp>
      <p:sp>
        <p:nvSpPr>
          <p:cNvPr id="23" name="Text 15"/>
          <p:cNvSpPr/>
          <p:nvPr/>
        </p:nvSpPr>
        <p:spPr>
          <a:xfrm>
            <a:off x="548640" y="6473952"/>
            <a:ext cx="86868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AEB9CC"/>
                </a:solidFill>
                <a:latin typeface="Leelawadee UI" pitchFamily="34" charset="0"/>
                <a:ea typeface="Leelawadee UI" pitchFamily="34" charset="-122"/>
                <a:cs typeface="Leelawadee UI" pitchFamily="34" charset="-120"/>
              </a:rPr>
              <a:t>DataKraft Studio  ·  หลักสูตร "การใช้งาน AI เพื่อการทำงาน" — บริษัท เอบีซี จำกัด</a:t>
            </a:r>
            <a:endParaRPr lang="en-US" sz="900" dirty="0"/>
          </a:p>
        </p:txBody>
      </p:sp>
      <p:sp>
        <p:nvSpPr>
          <p:cNvPr id="24" name="Text 16"/>
          <p:cNvSpPr/>
          <p:nvPr/>
        </p:nvSpPr>
        <p:spPr>
          <a:xfrm>
            <a:off x="10545775" y="6473952"/>
            <a:ext cx="10972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AEB9CC"/>
                </a:solidFill>
                <a:latin typeface="Leelawadee UI" pitchFamily="34" charset="0"/>
                <a:ea typeface="Leelawadee UI" pitchFamily="34" charset="-122"/>
                <a:cs typeface="Leelawadee UI" pitchFamily="34" charset="-120"/>
              </a:rPr>
              <a:t>8 / 11</a:t>
            </a:r>
            <a:endParaRPr lang="en-US" sz="90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48640" y="384048"/>
            <a:ext cx="11094415" cy="6858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3000" b="1" dirty="0">
                <a:solidFill>
                  <a:srgbClr val="1E2761"/>
                </a:solidFill>
                <a:latin typeface="Leelawadee UI" pitchFamily="34" charset="0"/>
                <a:ea typeface="Leelawadee UI" pitchFamily="34" charset="-122"/>
                <a:cs typeface="Leelawadee UI" pitchFamily="34" charset="-120"/>
              </a:rPr>
              <a:t>ผลที่คาดว่าจะได้รับ</a:t>
            </a:r>
            <a:endParaRPr lang="en-US" sz="3000" dirty="0"/>
          </a:p>
        </p:txBody>
      </p:sp>
      <p:sp>
        <p:nvSpPr>
          <p:cNvPr id="3" name="Shape 1"/>
          <p:cNvSpPr/>
          <p:nvPr/>
        </p:nvSpPr>
        <p:spPr>
          <a:xfrm>
            <a:off x="548640" y="1691640"/>
            <a:ext cx="3511296" cy="3246120"/>
          </a:xfrm>
          <a:prstGeom prst="roundRect">
            <a:avLst>
              <a:gd name="adj" fmla="val 2817"/>
            </a:avLst>
          </a:prstGeom>
          <a:solidFill>
            <a:srgbClr val="1E2761"/>
          </a:solidFill>
          <a:ln/>
        </p:spPr>
      </p:sp>
      <p:sp>
        <p:nvSpPr>
          <p:cNvPr id="4" name="Shape 2"/>
          <p:cNvSpPr/>
          <p:nvPr/>
        </p:nvSpPr>
        <p:spPr>
          <a:xfrm>
            <a:off x="905256" y="2075688"/>
            <a:ext cx="658368" cy="658368"/>
          </a:xfrm>
          <a:prstGeom prst="ellipse">
            <a:avLst/>
          </a:prstGeom>
          <a:solidFill>
            <a:srgbClr val="00B8A9"/>
          </a:solidFill>
          <a:ln/>
        </p:spPr>
      </p:sp>
      <p:pic>
        <p:nvPicPr>
          <p:cNvPr id="5" name="Image 0" descr="icons/usercheck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63264" y="2233696"/>
            <a:ext cx="342351" cy="342351"/>
          </a:xfrm>
          <a:prstGeom prst="rect">
            <a:avLst/>
          </a:prstGeom>
        </p:spPr>
      </p:pic>
      <p:sp>
        <p:nvSpPr>
          <p:cNvPr id="6" name="Text 3"/>
          <p:cNvSpPr/>
          <p:nvPr/>
        </p:nvSpPr>
        <p:spPr>
          <a:xfrm>
            <a:off x="868680" y="2953512"/>
            <a:ext cx="2871216" cy="8686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lnSpc>
                <a:spcPct val="112000"/>
              </a:lnSpc>
              <a:buNone/>
            </a:pPr>
            <a:r>
              <a:rPr lang="en-US" sz="1650" b="1" dirty="0">
                <a:solidFill>
                  <a:srgbClr val="FFFFFF"/>
                </a:solidFill>
                <a:latin typeface="Leelawadee UI" pitchFamily="34" charset="0"/>
                <a:ea typeface="Leelawadee UI" pitchFamily="34" charset="-122"/>
                <a:cs typeface="Leelawadee UI" pitchFamily="34" charset="-120"/>
              </a:rPr>
              <a:t>พนักงานใช้ AI ได้จริง</a:t>
            </a:r>
            <a:endParaRPr lang="en-US" sz="1650" dirty="0"/>
          </a:p>
        </p:txBody>
      </p:sp>
      <p:sp>
        <p:nvSpPr>
          <p:cNvPr id="7" name="Text 4"/>
          <p:cNvSpPr/>
          <p:nvPr/>
        </p:nvSpPr>
        <p:spPr>
          <a:xfrm>
            <a:off x="868680" y="3794760"/>
            <a:ext cx="2871216" cy="105156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lnSpc>
                <a:spcPct val="125000"/>
              </a:lnSpc>
              <a:buNone/>
            </a:pPr>
            <a:r>
              <a:rPr lang="en-US" sz="1250" dirty="0">
                <a:solidFill>
                  <a:srgbClr val="CADCFC"/>
                </a:solidFill>
                <a:latin typeface="Leelawadee UI" pitchFamily="34" charset="0"/>
                <a:ea typeface="Leelawadee UI" pitchFamily="34" charset="-122"/>
                <a:cs typeface="Leelawadee UI" pitchFamily="34" charset="-120"/>
              </a:rPr>
              <a:t>มีความรู้ความเข้าใจ และนำ AI ไปสนับสนุนการทำงานได้ทันทีหลังการอบรม</a:t>
            </a:r>
            <a:endParaRPr lang="en-US" sz="1250" dirty="0"/>
          </a:p>
        </p:txBody>
      </p:sp>
      <p:sp>
        <p:nvSpPr>
          <p:cNvPr id="8" name="Shape 5"/>
          <p:cNvSpPr/>
          <p:nvPr/>
        </p:nvSpPr>
        <p:spPr>
          <a:xfrm>
            <a:off x="4340200" y="1691640"/>
            <a:ext cx="3511296" cy="3246120"/>
          </a:xfrm>
          <a:prstGeom prst="roundRect">
            <a:avLst>
              <a:gd name="adj" fmla="val 2817"/>
            </a:avLst>
          </a:prstGeom>
          <a:solidFill>
            <a:srgbClr val="1E2761"/>
          </a:solidFill>
          <a:ln/>
        </p:spPr>
      </p:sp>
      <p:sp>
        <p:nvSpPr>
          <p:cNvPr id="9" name="Shape 6"/>
          <p:cNvSpPr/>
          <p:nvPr/>
        </p:nvSpPr>
        <p:spPr>
          <a:xfrm>
            <a:off x="4696816" y="2075688"/>
            <a:ext cx="658368" cy="658368"/>
          </a:xfrm>
          <a:prstGeom prst="ellipse">
            <a:avLst/>
          </a:prstGeom>
          <a:solidFill>
            <a:srgbClr val="00B8A9"/>
          </a:solidFill>
          <a:ln/>
        </p:spPr>
      </p:sp>
      <p:pic>
        <p:nvPicPr>
          <p:cNvPr id="10" name="Image 1" descr="icons/zap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4824" y="2233696"/>
            <a:ext cx="342351" cy="342351"/>
          </a:xfrm>
          <a:prstGeom prst="rect">
            <a:avLst/>
          </a:prstGeom>
        </p:spPr>
      </p:pic>
      <p:sp>
        <p:nvSpPr>
          <p:cNvPr id="11" name="Text 7"/>
          <p:cNvSpPr/>
          <p:nvPr/>
        </p:nvSpPr>
        <p:spPr>
          <a:xfrm>
            <a:off x="4660240" y="2953512"/>
            <a:ext cx="2871216" cy="8686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lnSpc>
                <a:spcPct val="112000"/>
              </a:lnSpc>
              <a:buNone/>
            </a:pPr>
            <a:r>
              <a:rPr lang="en-US" sz="1650" b="1" dirty="0">
                <a:solidFill>
                  <a:srgbClr val="FFFFFF"/>
                </a:solidFill>
                <a:latin typeface="Leelawadee UI" pitchFamily="34" charset="0"/>
                <a:ea typeface="Leelawadee UI" pitchFamily="34" charset="-122"/>
                <a:cs typeface="Leelawadee UI" pitchFamily="34" charset="-120"/>
              </a:rPr>
              <a:t>ประสิทธิภาพงานเพิ่มขึ้น</a:t>
            </a:r>
            <a:endParaRPr lang="en-US" sz="1650" dirty="0"/>
          </a:p>
        </p:txBody>
      </p:sp>
      <p:sp>
        <p:nvSpPr>
          <p:cNvPr id="12" name="Text 8"/>
          <p:cNvSpPr/>
          <p:nvPr/>
        </p:nvSpPr>
        <p:spPr>
          <a:xfrm>
            <a:off x="4660240" y="3794760"/>
            <a:ext cx="2871216" cy="105156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lnSpc>
                <a:spcPct val="125000"/>
              </a:lnSpc>
              <a:buNone/>
            </a:pPr>
            <a:r>
              <a:rPr lang="en-US" sz="1250" dirty="0">
                <a:solidFill>
                  <a:srgbClr val="CADCFC"/>
                </a:solidFill>
                <a:latin typeface="Leelawadee UI" pitchFamily="34" charset="0"/>
                <a:ea typeface="Leelawadee UI" pitchFamily="34" charset="-122"/>
                <a:cs typeface="Leelawadee UI" pitchFamily="34" charset="-120"/>
              </a:rPr>
              <a:t>ลดระยะเวลาการทำงานในกระบวนการที่เกี่ยวข้อง เพิ่มเวลาให้งานที่สร้างมูลค่า</a:t>
            </a:r>
            <a:endParaRPr lang="en-US" sz="1250" dirty="0"/>
          </a:p>
        </p:txBody>
      </p:sp>
      <p:sp>
        <p:nvSpPr>
          <p:cNvPr id="13" name="Shape 9"/>
          <p:cNvSpPr/>
          <p:nvPr/>
        </p:nvSpPr>
        <p:spPr>
          <a:xfrm>
            <a:off x="8131759" y="1691640"/>
            <a:ext cx="3511296" cy="3246120"/>
          </a:xfrm>
          <a:prstGeom prst="roundRect">
            <a:avLst>
              <a:gd name="adj" fmla="val 2817"/>
            </a:avLst>
          </a:prstGeom>
          <a:solidFill>
            <a:srgbClr val="1E2761"/>
          </a:solidFill>
          <a:ln/>
        </p:spPr>
      </p:sp>
      <p:sp>
        <p:nvSpPr>
          <p:cNvPr id="14" name="Shape 10"/>
          <p:cNvSpPr/>
          <p:nvPr/>
        </p:nvSpPr>
        <p:spPr>
          <a:xfrm>
            <a:off x="8488375" y="2075688"/>
            <a:ext cx="658368" cy="658368"/>
          </a:xfrm>
          <a:prstGeom prst="ellipse">
            <a:avLst/>
          </a:prstGeom>
          <a:solidFill>
            <a:srgbClr val="00B8A9"/>
          </a:solidFill>
          <a:ln/>
        </p:spPr>
      </p:sp>
      <p:pic>
        <p:nvPicPr>
          <p:cNvPr id="15" name="Image 2" descr="icons/shield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46384" y="2233696"/>
            <a:ext cx="342351" cy="342351"/>
          </a:xfrm>
          <a:prstGeom prst="rect">
            <a:avLst/>
          </a:prstGeom>
        </p:spPr>
      </p:pic>
      <p:sp>
        <p:nvSpPr>
          <p:cNvPr id="16" name="Text 11"/>
          <p:cNvSpPr/>
          <p:nvPr/>
        </p:nvSpPr>
        <p:spPr>
          <a:xfrm>
            <a:off x="8451799" y="2953512"/>
            <a:ext cx="2871216" cy="8686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lnSpc>
                <a:spcPct val="112000"/>
              </a:lnSpc>
              <a:buNone/>
            </a:pPr>
            <a:r>
              <a:rPr lang="en-US" sz="1650" b="1" dirty="0">
                <a:solidFill>
                  <a:srgbClr val="FFFFFF"/>
                </a:solidFill>
                <a:latin typeface="Leelawadee UI" pitchFamily="34" charset="0"/>
                <a:ea typeface="Leelawadee UI" pitchFamily="34" charset="-122"/>
                <a:cs typeface="Leelawadee UI" pitchFamily="34" charset="-120"/>
              </a:rPr>
              <a:t>แนวทางการใช้ AI ที่เหมาะสม</a:t>
            </a:r>
            <a:endParaRPr lang="en-US" sz="1650" dirty="0"/>
          </a:p>
        </p:txBody>
      </p:sp>
      <p:sp>
        <p:nvSpPr>
          <p:cNvPr id="17" name="Text 12"/>
          <p:cNvSpPr/>
          <p:nvPr/>
        </p:nvSpPr>
        <p:spPr>
          <a:xfrm>
            <a:off x="8451799" y="3794760"/>
            <a:ext cx="2871216" cy="105156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lnSpc>
                <a:spcPct val="125000"/>
              </a:lnSpc>
              <a:buNone/>
            </a:pPr>
            <a:r>
              <a:rPr lang="en-US" sz="1250" dirty="0">
                <a:solidFill>
                  <a:srgbClr val="CADCFC"/>
                </a:solidFill>
                <a:latin typeface="Leelawadee UI" pitchFamily="34" charset="0"/>
                <a:ea typeface="Leelawadee UI" pitchFamily="34" charset="-122"/>
                <a:cs typeface="Leelawadee UI" pitchFamily="34" charset="-120"/>
              </a:rPr>
              <a:t>องค์กรมีแนวทางและมาตรฐานการใช้งาน AI ที่ปลอดภัย เหมาะสมกับบริบทของบริษัท</a:t>
            </a:r>
            <a:endParaRPr lang="en-US" sz="1250" dirty="0"/>
          </a:p>
        </p:txBody>
      </p:sp>
      <p:sp>
        <p:nvSpPr>
          <p:cNvPr id="18" name="Text 13"/>
          <p:cNvSpPr/>
          <p:nvPr/>
        </p:nvSpPr>
        <p:spPr>
          <a:xfrm>
            <a:off x="548640" y="6473952"/>
            <a:ext cx="86868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AEB9CC"/>
                </a:solidFill>
                <a:latin typeface="Leelawadee UI" pitchFamily="34" charset="0"/>
                <a:ea typeface="Leelawadee UI" pitchFamily="34" charset="-122"/>
                <a:cs typeface="Leelawadee UI" pitchFamily="34" charset="-120"/>
              </a:rPr>
              <a:t>DataKraft Studio  ·  หลักสูตร "การใช้งาน AI เพื่อการทำงาน" — บริษัท เอบีซี จำกัด</a:t>
            </a:r>
            <a:endParaRPr lang="en-US" sz="900" dirty="0"/>
          </a:p>
        </p:txBody>
      </p:sp>
      <p:sp>
        <p:nvSpPr>
          <p:cNvPr id="19" name="Text 14"/>
          <p:cNvSpPr/>
          <p:nvPr/>
        </p:nvSpPr>
        <p:spPr>
          <a:xfrm>
            <a:off x="10545775" y="6473952"/>
            <a:ext cx="10972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AEB9CC"/>
                </a:solidFill>
                <a:latin typeface="Leelawadee UI" pitchFamily="34" charset="0"/>
                <a:ea typeface="Leelawadee UI" pitchFamily="34" charset="-122"/>
                <a:cs typeface="Leelawadee UI" pitchFamily="34" charset="-120"/>
              </a:rPr>
              <a:t>9 / 11</a:t>
            </a:r>
            <a:endParaRPr lang="en-US" sz="9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Leelawadee UI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Leelawadee U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11</Slides>
  <Notes>11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4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PptxGenJS Presentation</dc:title>
  <dc:subject>PptxGenJS Presentation</dc:subject>
  <dc:creator>PptxGenJS</dc:creator>
  <cp:lastModifiedBy>PptxGenJS</cp:lastModifiedBy>
  <cp:revision>1</cp:revision>
  <dcterms:created xsi:type="dcterms:W3CDTF">2026-08-17T04:10:44Z</dcterms:created>
  <dcterms:modified xsi:type="dcterms:W3CDTF">2026-08-17T04:10:44Z</dcterms:modified>
</cp:coreProperties>
</file>