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5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4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0" y="4176563"/>
            <a:ext cx="6629400" cy="63817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587" y="2043112"/>
            <a:ext cx="2790825" cy="342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5593" y="2576512"/>
            <a:ext cx="6500812" cy="6171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4859"/>
              </a:lnSpc>
            </a:pPr>
            <a:r>
              <a:rPr b="0" sz="4050" i="0" u="none">
                <a:solidFill>
                  <a:srgbClr val="1E1B4B"/>
                </a:solidFill>
                <a:latin typeface="Prompt SemiBold"/>
              </a:rPr>
              <a:t>การใช้งาน AI เพื่อการทำงาน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28962" y="3346102"/>
            <a:ext cx="5934075" cy="335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640"/>
              </a:lnSpc>
            </a:pPr>
            <a:r>
              <a:rPr b="0" sz="1650" i="0" u="none">
                <a:solidFill>
                  <a:srgbClr val="475569"/>
                </a:solidFill>
                <a:latin typeface="Sarabun"/>
              </a:rPr>
              <a:t>ยกระดับประสิทธิภาพและสร้างทักษะดิจิทัลแห่งอนาคตสำหรับบุคลากร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2037" y="2128837"/>
            <a:ext cx="190500" cy="152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2012" y="4376588"/>
            <a:ext cx="438150" cy="219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1350" i="0" u="none">
                <a:solidFill>
                  <a:srgbClr val="64748B"/>
                </a:solidFill>
                <a:latin typeface="Sarabun"/>
              </a:rPr>
              <a:t>เสนอ: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76650" y="4595663"/>
            <a:ext cx="1200150" cy="219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1350" i="0" u="none">
                <a:solidFill>
                  <a:srgbClr val="64748B"/>
                </a:solidFill>
                <a:latin typeface="Sarabun"/>
              </a:rPr>
              <a:t>กำหนดจัดอบรม: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76975" y="4595663"/>
            <a:ext cx="590550" cy="219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1350" i="0" u="none">
                <a:solidFill>
                  <a:srgbClr val="64748B"/>
                </a:solidFill>
                <a:latin typeface="Sarabun"/>
              </a:rPr>
              <a:t>สถานที่: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" y="5178623"/>
            <a:ext cx="11049000" cy="243780"/>
          </a:xfrm>
          <a:prstGeom prst="rect">
            <a:avLst/>
          </a:prstGeom>
          <a:noFill/>
        </p:spPr>
        <p:txBody>
          <a:bodyPr wrap="square" lIns="15240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1" sz="1200" i="0" u="none">
                <a:solidFill>
                  <a:srgbClr val="64748B"/>
                </a:solidFill>
                <a:latin typeface="Sarabun"/>
              </a:rPr>
              <a:t>เงื่อนไขการชำระเงิน:</a:t>
            </a:r>
            <a:r>
              <a:rPr b="0" sz="1200" i="0" u="none">
                <a:solidFill>
                  <a:srgbClr val="64748B"/>
                </a:solidFill>
                <a:latin typeface="Sarabun"/>
              </a:rPr>
              <a:t> บริษัท เอบีซี จำกัด ชำระเงินภายใน 15 วัน หลังส่งมอบงานและเอกสารรายงานครบถ้วนตาม TOR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500" y="2064246"/>
          <a:ext cx="11049000" cy="2923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  <a:lnL>
                  <a:noFill/>
                </a:lnL>
                <a:lnR>
                  <a:noFill/>
                </a:lnR>
                <a:lnT>
                  <a:noFill/>
                </a:lnT>
                <a:lnB>
                  <a:noFill/>
                </a:lnB>
                <a:lnV>
                  <a:noFill/>
                </a:lnV>
                <a:lnH>
                  <a:noFill/>
                </a:lnH>
              </a:tblPr>
              <a:tblGrid>
                <a:gridCol w="5524500"/>
                <a:gridCol w="2762250"/>
                <a:gridCol w="2762250"/>
              </a:tblGrid>
              <a:tr h="974625"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Medium"/>
                        </a:rPr>
                        <a:t>รายการบริการ (Description)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1B4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Medium"/>
                        </a:rPr>
                        <a:t>เงื่อนไข (Terms)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1B4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Medium"/>
                        </a:rPr>
                        <a:t>จำนวนเงิน (บาท)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1B4B"/>
                    </a:solidFill>
                  </a:tcPr>
                </a:tc>
              </a:tr>
              <a:tr h="974625">
                <a:tc>
                  <a:txBody>
                    <a:bodyPr/>
                    <a:lstStyle/>
                    <a:p>
                      <a:pPr algn="l"/>
                      <a:r>
                        <a:rPr b="1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ค่าจัดจ้างวิทยากรอบรมหลักสูตร "การใช้งาน AI เพื่อการทำงาน"</a:t>
                      </a:r>
                      <a:r>
                        <a:t>
</a:t>
                      </a:r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
         - บรรยาย + Workshop Onsite 1 วัน (6 ชั่วโมง)</a:t>
                      </a:r>
                      <a:r>
                        <a:t>
</a:t>
                      </a:r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
         - สื่อการเรียนรู้ Case Study และแบบทดสอบ Pre/Post test</a:t>
                      </a:r>
                      <a:r>
                        <a:t>
</a:t>
                      </a:r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
         - รายงานผล Learning Gain &amp; แบบประเมินผลการอบรม</a:t>
                      </a:r>
                      <a:r>
                        <a:t>
</a:t>
                      </a:r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
         - บริการที่ปรึกษาหลังการอบรม 30 วัน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สำหรับพนักงาน 100 คน</a:t>
                      </a:r>
                      <a:r>
                        <a:t>
</a:t>
                      </a:r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"/>
                        </a:rPr>
                        <a:t>
         (รวมค่าเดินทาง สื่อสอน และอุปกรณ์วิทยากร)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b="1" sz="1500" i="0" u="none">
                          <a:solidFill>
                            <a:srgbClr val="4F46E5"/>
                          </a:solidFill>
                          <a:latin typeface="Sarabun"/>
                        </a:rPr>
                        <a:t>100,000.00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74627">
                <a:tc>
                  <a:txBody>
                    <a:bodyPr/>
                    <a:lstStyle/>
                    <a:p>
                      <a:pPr algn="r"/>
                      <a:r>
                        <a:rPr b="0" sz="1350" i="0" u="none">
                          <a:solidFill>
                            <a:srgbClr val="334155"/>
                          </a:solidFill>
                          <a:latin typeface="Sarabun SemiBold"/>
                        </a:rPr>
                        <a:t>ราคารวมทั้งสิ้น (รวมภาษีมูลค่าเพิ่ม VAT 7% แล้ว)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b="1" sz="1650" i="0" u="none">
                          <a:solidFill>
                            <a:srgbClr val="1E1B4B"/>
                          </a:solidFill>
                          <a:latin typeface="Sarabun"/>
                        </a:rPr>
                        <a:t>100,000.00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5226248"/>
            <a:ext cx="152400" cy="152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1500" y="2638573"/>
            <a:ext cx="55245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096000" y="2638573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858250" y="2638573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71500" y="4324350"/>
            <a:ext cx="55245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096000" y="4324350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858250" y="4324350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71500" y="4973835"/>
            <a:ext cx="82867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858250" y="4973835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ข้อเสนอราคาและเงื่อนไขการชำระเงิน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219200"/>
            <a:ext cx="11049000" cy="5162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4761607"/>
            <a:ext cx="11049000" cy="258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b="0" sz="1275" i="0" u="none">
                <a:solidFill>
                  <a:srgbClr val="475569"/>
                </a:solidFill>
                <a:latin typeface="Sarabun"/>
              </a:rPr>
              <a:t>ข้อเสนอนี้ตอบสนองเกณฑ์การคัดเลือกทั้ง 4 ด้านตาม TOR ครบถ้วน 100% พร้อมส่งมอบผลงานคุณภาพสูงสุดแก่ บริษัท เอบีซี จำกัด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ความพร้อมตามเกณฑ์คัดเลือก TOR</a:t>
            </a:r>
          </a:p>
        </p:txBody>
      </p:sp>
      <p:sp>
        <p:nvSpPr>
          <p:cNvPr id="6" name="Rectangle 5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675" y="476250"/>
            <a:ext cx="2914650" cy="342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5275" y="1009650"/>
            <a:ext cx="11601450" cy="923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4800" i="0" u="none">
                <a:solidFill>
                  <a:srgbClr val="1E1B4B"/>
                </a:solidFill>
                <a:latin typeface="Prompt SemiBold"/>
              </a:rPr>
              <a:t>ยินดีตอบข้อซักถาม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2085975"/>
            <a:ext cx="11049000" cy="335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640"/>
              </a:lnSpc>
            </a:pPr>
            <a:r>
              <a:rPr b="0" sz="1650" i="0" u="none">
                <a:solidFill>
                  <a:srgbClr val="475569"/>
                </a:solidFill>
                <a:latin typeface="Sarabun"/>
              </a:rPr>
              <a:t>ยกระดับศักยภาพบุคลากรของท่านด้วยเทคโนโลยี AI เพื่อสร้างความได้เปรียบทางการแข่งขันอย่างยั่งยืน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125" y="561975"/>
            <a:ext cx="190500" cy="152400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3106935"/>
            <a:ext cx="190500" cy="190500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1650" y="3106935"/>
            <a:ext cx="171450" cy="190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562201"/>
            <a:ext cx="857250" cy="476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66875" y="3555652"/>
            <a:ext cx="995362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Sarabun"/>
              </a:rPr>
              <a:t>https://www.growthink.com/wp-content/uploads/AI-Business-Ideas.png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66875" y="3801367"/>
            <a:ext cx="995362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Sarabun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Sarabun"/>
              </a:rPr>
              <a:t>www.growthink.com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Image Sources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662" y="2253555"/>
            <a:ext cx="828675" cy="342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95537" y="2786955"/>
            <a:ext cx="7400925" cy="752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3900" i="0" u="none">
                <a:solidFill>
                  <a:srgbClr val="0F172A"/>
                </a:solidFill>
                <a:latin typeface="Prompt SemiBold"/>
              </a:rPr>
              <a:t>ภาพรวมและวัตถุประสงค์โครงการ</a:t>
            </a:r>
          </a:p>
        </p:txBody>
      </p:sp>
      <p:sp>
        <p:nvSpPr>
          <p:cNvPr id="5" name="Rectangle 4"/>
          <p:cNvSpPr/>
          <p:nvPr/>
        </p:nvSpPr>
        <p:spPr>
          <a:xfrm>
            <a:off x="5715000" y="3882330"/>
            <a:ext cx="762000" cy="47625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790825" y="4215705"/>
            <a:ext cx="6610350" cy="2742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สร้างความพร้อมให้องค์กรก้าวสู่การทำงานยุค AI อย่างเป็นระบบ ปลอดภัย และเกิดผลสัมฤทธิ์จริง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068859"/>
            <a:ext cx="5334000" cy="3463081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2068859"/>
            <a:ext cx="5334000" cy="34630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5825" y="2383184"/>
            <a:ext cx="4940617" cy="342900"/>
          </a:xfrm>
          <a:prstGeom prst="rect">
            <a:avLst/>
          </a:prstGeom>
          <a:noFill/>
        </p:spPr>
        <p:txBody>
          <a:bodyPr wrap="square" lIns="17145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4F46E5"/>
                </a:solidFill>
                <a:latin typeface="Prompt SemiBold"/>
              </a:rPr>
              <a:t>หลักการและเหตุผล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5825" y="2840384"/>
            <a:ext cx="4705350" cy="82287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ปัจจุบันเทคโนโลยีปัญญาประดิษฐ์ (AI) และ Generative AI เข้ามามีบทบาทสำคัญในการจัดการเอกสาร การวิเคราะห์ข้อมูล และการสื่อสาร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5825" y="3777555"/>
            <a:ext cx="4705350" cy="82287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การพัฒนาทักษะพนักงานบริษัท เอบีซี จำกัด ให้สามารถนำเครื่องมือ AIมาประยุกต์ใช้ในการปฏิบัติงานจริง จะช่วยเพิ่มประสิทธิภาพ ลดเวลาการทำงาน และสร้างมาตรฐานใหม่ในองค์กร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0825" y="2383184"/>
            <a:ext cx="4940617" cy="342900"/>
          </a:xfrm>
          <a:prstGeom prst="rect">
            <a:avLst/>
          </a:prstGeom>
          <a:noFill/>
        </p:spPr>
        <p:txBody>
          <a:bodyPr wrap="square" lIns="22860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4F46E5"/>
                </a:solidFill>
                <a:latin typeface="Prompt SemiBold"/>
              </a:rPr>
              <a:t>วัตถุประสงค์หลัก 4 ประการ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0825" y="2840384"/>
            <a:ext cx="4705350" cy="2742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1. เข้าใจพื้นฐาน AI, LLM และ Generative AI สำหรับองค์กร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0825" y="3228975"/>
            <a:ext cx="470535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2. เขียนคำสั่ง (Prompt Engineering) ได้อย่างแม่นยำและมีประสิทธิภาพ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00825" y="3891855"/>
            <a:ext cx="470535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3. ประยุกต์ใช้ AI ในงานประจำวัน เอกสาร วิเคราะห์ข้อมูล และงานประชุม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00825" y="4554735"/>
            <a:ext cx="470535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4. ส่งเสริมวัฒนธรรมองค์กรที่พร้อมรับการเปลี่ยนแปลงทางเทคโนโลยี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825" y="2430809"/>
            <a:ext cx="171450" cy="228600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825" y="2430809"/>
            <a:ext cx="228600" cy="228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หลักการ เหตุผล และวัตถุประสงค์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449859"/>
            <a:ext cx="2329160" cy="125536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160" y="2449859"/>
            <a:ext cx="2329308" cy="125536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895725"/>
            <a:ext cx="2329160" cy="125536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160" y="3895725"/>
            <a:ext cx="2329308" cy="12553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01469" y="2657475"/>
            <a:ext cx="6109982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E293B"/>
                </a:solidFill>
                <a:latin typeface="Prompt SemiBold"/>
              </a:rPr>
              <a:t>รายละเอียดการจัดอบรม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01469" y="3114675"/>
            <a:ext cx="5819030" cy="548580"/>
          </a:xfrm>
          <a:prstGeom prst="rect">
            <a:avLst/>
          </a:prstGeom>
          <a:noFill/>
        </p:spPr>
        <p:txBody>
          <a:bodyPr wrap="square" lIns="219075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กลุ่มเป้าหมาย: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พนักงานบริษัท เอบีซี จำกัด จำนวน 100 คน (คละระดับตำแหน่งและหน่วยงาน)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01469" y="3777555"/>
            <a:ext cx="5819030" cy="274290"/>
          </a:xfrm>
          <a:prstGeom prst="rect">
            <a:avLst/>
          </a:prstGeom>
          <a:noFill/>
        </p:spPr>
        <p:txBody>
          <a:bodyPr wrap="square" lIns="17145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ระยะเวลา: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1 วันเต็ม เวลา 09.00 - 16.30 น. (บรรยายและปฏิบัติการ 6 ชั่วโมง)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01469" y="4166145"/>
            <a:ext cx="5819030" cy="274290"/>
          </a:xfrm>
          <a:prstGeom prst="rect">
            <a:avLst/>
          </a:prstGeom>
          <a:noFill/>
        </p:spPr>
        <p:txBody>
          <a:bodyPr wrap="square" lIns="13335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สถานที่: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ห้องอบรม/ห้องประชุม ณ ออฟฟิศ บริษัท เอบีซี จำกัด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01469" y="4554735"/>
            <a:ext cx="5819030" cy="274290"/>
          </a:xfrm>
          <a:prstGeom prst="rect">
            <a:avLst/>
          </a:prstGeom>
          <a:noFill/>
        </p:spPr>
        <p:txBody>
          <a:bodyPr wrap="square" lIns="17145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การวัดผล: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ประเมินพัฒนาการผ่าน Pre-test &amp; Post-test วัดค่า Learning Gain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0100" y="2678459"/>
            <a:ext cx="1871960" cy="5028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959"/>
              </a:lnSpc>
            </a:pPr>
            <a:r>
              <a:rPr b="1" sz="3600" i="0" u="none">
                <a:solidFill>
                  <a:srgbClr val="4F46E5"/>
                </a:solidFill>
                <a:latin typeface="Prompt"/>
              </a:rPr>
              <a:t>100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0100" y="3238500"/>
            <a:ext cx="1871960" cy="2000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200" i="0" u="none">
                <a:solidFill>
                  <a:srgbClr val="475569"/>
                </a:solidFill>
                <a:latin typeface="Sarabun Medium"/>
              </a:rPr>
              <a:t>ผู้เข้าอบรม (คน)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19760" y="2678459"/>
            <a:ext cx="1872108" cy="5028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959"/>
              </a:lnSpc>
            </a:pPr>
            <a:r>
              <a:rPr b="1" sz="3600" i="0" u="none">
                <a:solidFill>
                  <a:srgbClr val="4F46E5"/>
                </a:solidFill>
                <a:latin typeface="Prompt"/>
              </a:rPr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19760" y="3238500"/>
            <a:ext cx="1872108" cy="2000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200" i="0" u="none">
                <a:solidFill>
                  <a:srgbClr val="475569"/>
                </a:solidFill>
                <a:latin typeface="Sarabun Medium"/>
              </a:rPr>
              <a:t>ชั่วโมงอบรม (1 วัน)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0100" y="4124325"/>
            <a:ext cx="1871960" cy="5028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959"/>
              </a:lnSpc>
            </a:pPr>
            <a:r>
              <a:rPr b="1" sz="3600" i="0" u="none">
                <a:solidFill>
                  <a:srgbClr val="4F46E5"/>
                </a:solidFill>
                <a:latin typeface="Prompt"/>
              </a:rPr>
              <a:t>100%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0100" y="4684365"/>
            <a:ext cx="1871960" cy="2000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200" i="0" u="none">
                <a:solidFill>
                  <a:srgbClr val="475569"/>
                </a:solidFill>
                <a:latin typeface="Sarabun Medium"/>
              </a:rPr>
              <a:t>Onsite Workshop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19760" y="4124325"/>
            <a:ext cx="1872108" cy="5028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959"/>
              </a:lnSpc>
            </a:pPr>
            <a:r>
              <a:rPr b="1" sz="3600" i="0" u="none">
                <a:solidFill>
                  <a:srgbClr val="4F46E5"/>
                </a:solidFill>
                <a:latin typeface="Prompt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19760" y="4684365"/>
            <a:ext cx="1872108" cy="2000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200" i="0" u="none">
                <a:solidFill>
                  <a:srgbClr val="475569"/>
                </a:solidFill>
                <a:latin typeface="Sarabun Medium"/>
              </a:rPr>
              <a:t>Pre / Post Test</a:t>
            </a:r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469" y="3171825"/>
            <a:ext cx="219075" cy="1714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1469" y="3834705"/>
            <a:ext cx="171450" cy="17145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1469" y="4223295"/>
            <a:ext cx="133350" cy="17145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1469" y="4611885"/>
            <a:ext cx="171450" cy="1714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สรุปข้อมูลสำคัญของโครงการ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2276475"/>
            <a:ext cx="3048000" cy="30480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2339429"/>
            <a:ext cx="2400300" cy="342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86500" y="2777579"/>
            <a:ext cx="56007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E293B"/>
                </a:solidFill>
                <a:latin typeface="Prompt SemiBold"/>
              </a:rPr>
              <a:t>ชื่อ-นามสกุล วิทยากรบรรยาย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86500" y="3234779"/>
            <a:ext cx="533400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ตำแหน่ง / ความเชี่ยวชาญ: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ผู้เชี่ยวชาญด้าน Artificial Intelligence &amp; Digital Transformation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00" y="3897659"/>
            <a:ext cx="5334000" cy="2742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คุณสมบัติและประสบการณ์ตาม TOR: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400" y="3324225"/>
            <a:ext cx="838200" cy="952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10325" y="4285297"/>
            <a:ext cx="66675" cy="2762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77000" y="4286250"/>
            <a:ext cx="5143500" cy="274290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มีประสบการณ์เป็นวิทยากรฝึกอบรมด้าน AI และเทคโนโลยีดิจิทัล &gt; 3 ปี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10325" y="4559587"/>
            <a:ext cx="66675" cy="2762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77000" y="4560540"/>
            <a:ext cx="5143500" cy="274290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เชี่ยวชาญการออกแบบเนื้อหา Workshop ให้สอดคล้องกับโจทย์ธุรกิจจริง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10325" y="4833877"/>
            <a:ext cx="66675" cy="2762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7000" y="4834830"/>
            <a:ext cx="5143500" cy="274290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มี Portfolio และหนังสือรับรองผลงานการจัดอบรมองค์กรชั้นนำ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ประวัติและประสบการณ์วิทยากร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229100"/>
            <a:ext cx="2541240" cy="128751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419" y="2465337"/>
            <a:ext cx="2541240" cy="1287512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3339" y="4229100"/>
            <a:ext cx="2541240" cy="1287512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9259" y="2465337"/>
            <a:ext cx="2541240" cy="128751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1500" y="3971925"/>
            <a:ext cx="11049000" cy="38100"/>
          </a:xfrm>
          <a:prstGeom prst="rect">
            <a:avLst/>
          </a:prstGeom>
          <a:solidFill>
            <a:srgbClr val="CBD5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77990" y="4391025"/>
            <a:ext cx="2328259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350" i="0" u="none">
                <a:solidFill>
                  <a:srgbClr val="4F46E5"/>
                </a:solidFill>
                <a:latin typeface="Prompt SemiBold"/>
              </a:rPr>
              <a:t>08.45 - 09.00 น.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3425" y="4714875"/>
            <a:ext cx="2217390" cy="6398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b="1" sz="1050" i="0" u="none">
                <a:solidFill>
                  <a:srgbClr val="334155"/>
                </a:solidFill>
                <a:latin typeface="Sarabun"/>
              </a:rPr>
              <a:t>Pre-test</a:t>
            </a:r>
            <a:r>
              <a:t>
</a:t>
            </a:r>
            <a:r>
              <a:rPr b="0" sz="1050" i="0" u="none">
                <a:solidFill>
                  <a:srgbClr val="334155"/>
                </a:solidFill>
                <a:latin typeface="Sarabun"/>
              </a:rPr>
              <a:t> ทำแบบทดสอบวัดความรู้พื้นฐานก่อนอบรม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13910" y="2627262"/>
            <a:ext cx="2328259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350" i="0" u="none">
                <a:solidFill>
                  <a:srgbClr val="4F46E5"/>
                </a:solidFill>
                <a:latin typeface="Prompt SemiBold"/>
              </a:rPr>
              <a:t>09.00 - 12.00 น.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69344" y="2951112"/>
            <a:ext cx="2217390" cy="6398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b="1" sz="1050" i="0" u="none">
                <a:solidFill>
                  <a:srgbClr val="334155"/>
                </a:solidFill>
                <a:latin typeface="Sarabun"/>
              </a:rPr>
              <a:t>AI Fundamentals &amp; Prompting</a:t>
            </a:r>
            <a:r>
              <a:t>
</a:t>
            </a:r>
            <a:r>
              <a:rPr b="0" sz="1050" i="0" u="none">
                <a:solidFill>
                  <a:srgbClr val="334155"/>
                </a:solidFill>
                <a:latin typeface="Sarabun"/>
              </a:rPr>
              <a:t> แนวคิด AI, LLM และเทคนิค Prompt Engineering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9830" y="4391025"/>
            <a:ext cx="2328259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350" i="0" u="none">
                <a:solidFill>
                  <a:srgbClr val="4F46E5"/>
                </a:solidFill>
                <a:latin typeface="Prompt SemiBold"/>
              </a:rPr>
              <a:t>13.00 - 16.15 น.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5264" y="4714875"/>
            <a:ext cx="2217390" cy="6398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b="1" sz="1050" i="0" u="none">
                <a:solidFill>
                  <a:srgbClr val="334155"/>
                </a:solidFill>
                <a:latin typeface="Sarabun"/>
              </a:rPr>
              <a:t>AI Application &amp; Workshop</a:t>
            </a:r>
            <a:r>
              <a:t>
</a:t>
            </a:r>
            <a:r>
              <a:rPr b="0" sz="1050" i="0" u="none">
                <a:solidFill>
                  <a:srgbClr val="334155"/>
                </a:solidFill>
                <a:latin typeface="Sarabun"/>
              </a:rPr>
              <a:t> ประยุกต์ใช้งานจริง ฝึกปฏิบัติจาก Case Study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85750" y="2627262"/>
            <a:ext cx="2328259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350" i="0" u="none">
                <a:solidFill>
                  <a:srgbClr val="4F46E5"/>
                </a:solidFill>
                <a:latin typeface="Prompt SemiBold"/>
              </a:rPr>
              <a:t>16.15 - 16.30 น.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41184" y="2951112"/>
            <a:ext cx="2217390" cy="6398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b="1" sz="1050" i="0" u="none">
                <a:solidFill>
                  <a:srgbClr val="334155"/>
                </a:solidFill>
                <a:latin typeface="Sarabun"/>
              </a:rPr>
              <a:t>Post-test &amp; Wrap-up</a:t>
            </a:r>
            <a:r>
              <a:t>
</a:t>
            </a:r>
            <a:r>
              <a:rPr b="0" sz="1050" i="0" u="none">
                <a:solidFill>
                  <a:srgbClr val="334155"/>
                </a:solidFill>
                <a:latin typeface="Sarabun"/>
              </a:rPr>
              <a:t> สรุปเนื้อหา แบบทดสอบหลังเรียน และแบบประเมิน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กำหนดการอบรม (15 กันยายน 2569)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1746870" y="3895725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4F46E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4582790" y="3895725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4F46E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418709" y="3895725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4F46E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10254629" y="3895725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4F46E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900" y="476250"/>
            <a:ext cx="544068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รายละเอียดเนื้อหาหลักสูตร</a:t>
            </a:r>
          </a:p>
        </p:txBody>
      </p:sp>
      <p:sp>
        <p:nvSpPr>
          <p:cNvPr id="4" name="Rectangle 3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0"/>
            <a:ext cx="59055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" y="2246114"/>
            <a:ext cx="56007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E293B"/>
                </a:solidFill>
                <a:latin typeface="Prompt SemiBold"/>
              </a:rPr>
              <a:t>4 หมวดการเรียนรู้เข้มข้น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" y="2703314"/>
            <a:ext cx="533400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Module 1: AI Foundations: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ความรู้พื้นฐาน LLM และเครื่องมือ AI ยอดนิยมในองค์กรยุคใหม่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500" y="3366194"/>
            <a:ext cx="533400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Module 2: Prompt Engineering: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เทคนิคการตั้งคำสั่ง AI ให้ได้ผลลัพธ์ที่แม่นยำ ตรงตามโจทย์งาน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4029075"/>
            <a:ext cx="533400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Module 3: Real-world Applications: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ใช้ AI จัดการเอกสาร สรุปประชุม สรุปอีเมล และวิเคราะห์ข้อมูล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500" y="4691955"/>
            <a:ext cx="533400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1" sz="1350" i="0" u="none">
                <a:solidFill>
                  <a:srgbClr val="334155"/>
                </a:solidFill>
                <a:latin typeface="Sarabun"/>
              </a:rPr>
              <a:t>Module 4: Case Study Workshop:</a:t>
            </a:r>
            <a:r>
              <a:rPr b="0" sz="1350" i="0" u="none">
                <a:solidFill>
                  <a:srgbClr val="334155"/>
                </a:solidFill>
                <a:latin typeface="Sarabun"/>
              </a:rPr>
              <a:t> ฝึกปฏิบัติกลุ่มจากกรณีศึกษาจริงของบริษัท เอบีซี จำกัด พร้อม Q&amp;A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308919"/>
            <a:ext cx="3530649" cy="298311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749" y="2308919"/>
            <a:ext cx="3530649" cy="298311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9999" y="2308919"/>
            <a:ext cx="3530649" cy="298311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725" y="2585144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7725" y="3347144"/>
            <a:ext cx="3127109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E293B"/>
                </a:solidFill>
                <a:latin typeface="Prompt SemiBold"/>
              </a:rPr>
              <a:t>1. การจัดอบรม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725" y="3804344"/>
            <a:ext cx="2978199" cy="1097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จัดเตรียมสไลด์ เอกสาร สื่อการสอน และกรณีศึกษาจริง จัดการบรรยายและ Workshop 6 ชม. สำหรับพนักงาน 100 คน พร้อมอุปกรณ์วิทยากรครบถ้วน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6974" y="2585144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06974" y="3347144"/>
            <a:ext cx="3127109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E293B"/>
                </a:solidFill>
                <a:latin typeface="Prompt SemiBold"/>
              </a:rPr>
              <a:t>2. การวัดและประเมินผล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06974" y="3804344"/>
            <a:ext cx="2978199" cy="1097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จัดทำ Pre-test / Post-test และส่งมอบรายงานสรุปคะแนน พร้อมบทวิเคราะห์ระดับความรู้ที่เพิ่มขึ้น (Learning Gain Report) ภายใน 7 วันทำการ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6224" y="2585144"/>
            <a:ext cx="609600" cy="609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66224" y="3347144"/>
            <a:ext cx="3127109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E293B"/>
                </a:solidFill>
                <a:latin typeface="Prompt SemiBold"/>
              </a:rPr>
              <a:t>3. การดูแลหลังอบรม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66224" y="3804344"/>
            <a:ext cx="2978199" cy="1097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ให้คำปรึกษา แนะนำ และตอบข้อซักถามเพิ่มเติมเกี่ยวกับการใช้งาน AI แก่พนักงานต่อเนื่องเป็นเวลา 30 วัน ผ่านช่องทางที่ตกลงร่วมกัน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212" y="2718494"/>
            <a:ext cx="428625" cy="3429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59374" y="2718494"/>
            <a:ext cx="304800" cy="34290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9574" y="2718494"/>
            <a:ext cx="342900" cy="3429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ขอบเขตการส่งมอบงาน (Scope of Work)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550" y="2589162"/>
            <a:ext cx="10648950" cy="28947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279"/>
              </a:lnSpc>
            </a:pPr>
            <a:r>
              <a:rPr b="1" sz="1425" i="0" u="none">
                <a:solidFill>
                  <a:srgbClr val="334155"/>
                </a:solidFill>
                <a:latin typeface="Sarabun"/>
              </a:rPr>
              <a:t>เพิ่มประสิทธิภาพงาน (Productivity Boost):</a:t>
            </a:r>
            <a:r>
              <a:rPr b="0" sz="1425" i="0" u="none">
                <a:solidFill>
                  <a:srgbClr val="334155"/>
                </a:solidFill>
                <a:latin typeface="Sarabun"/>
              </a:rPr>
              <a:t> พนักงานลดระยะเวลาทำงานเอกสาร วิเคราะห์ข้อมูล และสื่อสารได้เฉลี่ยอย่างน้อย 30-50%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550" y="3050083"/>
            <a:ext cx="10648950" cy="57894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279"/>
              </a:lnSpc>
            </a:pPr>
            <a:r>
              <a:rPr b="1" sz="1425" i="0" u="none">
                <a:solidFill>
                  <a:srgbClr val="334155"/>
                </a:solidFill>
                <a:latin typeface="Sarabun"/>
              </a:rPr>
              <a:t>วัดผลสัมฤทธิ์ได้ชัดเจน (Measurable Learning Gain):</a:t>
            </a:r>
            <a:r>
              <a:rPr b="0" sz="1425" i="0" u="none">
                <a:solidFill>
                  <a:srgbClr val="334155"/>
                </a:solidFill>
                <a:latin typeface="Sarabun"/>
              </a:rPr>
              <a:t> ผู้บริหารรับทราบผลพัฒนาการทักษะ AI ของพนักงานเป็นรูปธรรมผ่านรายงาน Pre-test / Post-test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550" y="3800475"/>
            <a:ext cx="10648950" cy="57894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279"/>
              </a:lnSpc>
            </a:pPr>
            <a:r>
              <a:rPr b="1" sz="1425" i="0" u="none">
                <a:solidFill>
                  <a:srgbClr val="334155"/>
                </a:solidFill>
                <a:latin typeface="Sarabun"/>
              </a:rPr>
              <a:t>สร้างมาตรฐานการใช้ AI ในองค์กร (AI Best Practice):</a:t>
            </a:r>
            <a:r>
              <a:rPr b="0" sz="1425" i="0" u="none">
                <a:solidFill>
                  <a:srgbClr val="334155"/>
                </a:solidFill>
                <a:latin typeface="Sarabun"/>
              </a:rPr>
              <a:t> พนักงานใช้งาน AI อย่างถูกต้อง ปลอดภัย เหมาะสมกับบริบทและข้อมูลของ บริษัท เอบีซี จำกัด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550" y="4550866"/>
            <a:ext cx="10648950" cy="28947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279"/>
              </a:lnSpc>
            </a:pPr>
            <a:r>
              <a:rPr b="1" sz="1425" i="0" u="none">
                <a:solidFill>
                  <a:srgbClr val="334155"/>
                </a:solidFill>
                <a:latin typeface="Sarabun"/>
              </a:rPr>
              <a:t>การดูแลต่อเนื่อง 30 วัน (Post-training Advisory):</a:t>
            </a:r>
            <a:r>
              <a:rPr b="0" sz="1425" i="0" u="none">
                <a:solidFill>
                  <a:srgbClr val="334155"/>
                </a:solidFill>
                <a:latin typeface="Sarabun"/>
              </a:rPr>
              <a:t> มั่นใจว่าพนักงานนำไปใช้ได้จริง มีวิทยากรช่วยตอบข้อสงสัยหลังการอบรม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612975"/>
            <a:ext cx="209550" cy="21907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073896"/>
            <a:ext cx="209550" cy="21907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824287"/>
            <a:ext cx="209550" cy="21907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574678"/>
            <a:ext cx="209550" cy="219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3900" y="476250"/>
            <a:ext cx="11441430" cy="514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700" i="0" u="none">
                <a:solidFill>
                  <a:srgbClr val="1E1B4B"/>
                </a:solidFill>
                <a:latin typeface="Prompt SemiBold"/>
              </a:rPr>
              <a:t>ผลประโยชน์ที่องค์กรจะได้รับ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1500" y="476250"/>
            <a:ext cx="47625" cy="514350"/>
          </a:xfrm>
          <a:prstGeom prst="rect">
            <a:avLst/>
          </a:prstGeom>
          <a:solidFill>
            <a:srgbClr val="4F46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