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</p:sldIdLst>
  <p:sldSz cx="12192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1.png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2.png"/><Relationship Id="rId3" Type="http://schemas.openxmlformats.org/officeDocument/2006/relationships/image" Target="../media/image23.png"/><Relationship Id="rId4" Type="http://schemas.openxmlformats.org/officeDocument/2006/relationships/image" Target="../media/image24.png"/><Relationship Id="rId5" Type="http://schemas.openxmlformats.org/officeDocument/2006/relationships/image" Target="../media/image25.png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6.png"/><Relationship Id="rId3" Type="http://schemas.openxmlformats.org/officeDocument/2006/relationships/image" Target="../media/image27.png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8.png"/><Relationship Id="rId3" Type="http://schemas.openxmlformats.org/officeDocument/2006/relationships/image" Target="../media/image29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3" Type="http://schemas.openxmlformats.org/officeDocument/2006/relationships/image" Target="../media/image8.png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5" Type="http://schemas.openxmlformats.org/officeDocument/2006/relationships/image" Target="../media/image12.png"/><Relationship Id="rId6" Type="http://schemas.openxmlformats.org/officeDocument/2006/relationships/image" Target="../media/image13.png"/><Relationship Id="rId7" Type="http://schemas.openxmlformats.org/officeDocument/2006/relationships/image" Target="../media/image14.png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png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png"/><Relationship Id="rId3" Type="http://schemas.openxmlformats.org/officeDocument/2006/relationships/image" Target="../media/image17.png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png"/><Relationship Id="rId3" Type="http://schemas.openxmlformats.org/officeDocument/2006/relationships/image" Target="../media/image19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5825" y="2551807"/>
            <a:ext cx="2800350" cy="3429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350531" y="3085207"/>
            <a:ext cx="7490936" cy="6399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>
              <a:lnSpc>
                <a:spcPts val="5040"/>
              </a:lnSpc>
            </a:pPr>
            <a:r>
              <a:rPr b="1" sz="4200" i="0" u="none">
                <a:solidFill>
                  <a:srgbClr val="003865"/>
                </a:solidFill>
                <a:latin typeface="Prompt"/>
              </a:rPr>
              <a:t>วิเคราะห์งบการเงิน ปตท. (PTT)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786062" y="3877567"/>
            <a:ext cx="6619875" cy="314325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>
              <a:lnSpc>
                <a:spcPts val="2475"/>
              </a:lnSpc>
            </a:pPr>
            <a:r>
              <a:rPr b="0" sz="1650" i="0" u="none">
                <a:solidFill>
                  <a:srgbClr val="475569"/>
                </a:solidFill>
                <a:latin typeface="Sarabun"/>
              </a:rPr>
              <a:t>เปรียบเทียบผลประกอบการปี 2566 vs 2567 สำหรับนักลงทุนรายย่อยระยะยาว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71500" y="1976437"/>
            <a:ext cx="5620702" cy="3429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b="0" sz="1800" i="0" u="none">
                <a:solidFill>
                  <a:srgbClr val="003865"/>
                </a:solidFill>
                <a:latin typeface="Prompt SemiBold"/>
              </a:rPr>
              <a:t>Future Energy &amp; Beyond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95325" y="2431256"/>
            <a:ext cx="66675" cy="2476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b="0" sz="1275" i="0" u="none">
                <a:solidFill>
                  <a:srgbClr val="334155"/>
                </a:solidFill>
                <a:latin typeface="Sarabun"/>
              </a:rPr>
              <a:t>•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62000" y="2433637"/>
            <a:ext cx="5162550" cy="485775"/>
          </a:xfrm>
          <a:prstGeom prst="rect">
            <a:avLst/>
          </a:prstGeom>
          <a:noFill/>
        </p:spPr>
        <p:txBody>
          <a:bodyPr wrap="square" lIns="66675" rIns="0" tIns="0" bIns="0" anchor="t">
            <a:spAutoFit/>
          </a:bodyPr>
          <a:lstStyle/>
          <a:p>
            <a:pPr algn="l">
              <a:lnSpc>
                <a:spcPts val="1912"/>
              </a:lnSpc>
            </a:pPr>
            <a:r>
              <a:rPr b="1" sz="1275" i="0" u="none">
                <a:solidFill>
                  <a:srgbClr val="334155"/>
                </a:solidFill>
                <a:latin typeface="Sarabun"/>
              </a:rPr>
              <a:t>พลังงานหมุนเวียน:</a:t>
            </a:r>
            <a:r>
              <a:rPr b="0" sz="1275" i="0" u="none">
                <a:solidFill>
                  <a:srgbClr val="334155"/>
                </a:solidFill>
                <a:latin typeface="Sarabun"/>
              </a:rPr>
              <a:t> เร่งขยายกำลังการผลิตไฟฟ้าพลังงานแสงอาทิตย์และลมผ่าน GPSC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95325" y="3012281"/>
            <a:ext cx="66675" cy="2476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b="0" sz="1275" i="0" u="none">
                <a:solidFill>
                  <a:srgbClr val="334155"/>
                </a:solidFill>
                <a:latin typeface="Sarabun"/>
              </a:rPr>
              <a:t>•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2000" y="3014662"/>
            <a:ext cx="5162550" cy="485775"/>
          </a:xfrm>
          <a:prstGeom prst="rect">
            <a:avLst/>
          </a:prstGeom>
          <a:noFill/>
        </p:spPr>
        <p:txBody>
          <a:bodyPr wrap="square" lIns="66675" rIns="0" tIns="0" bIns="0" anchor="t">
            <a:spAutoFit/>
          </a:bodyPr>
          <a:lstStyle/>
          <a:p>
            <a:pPr algn="l">
              <a:lnSpc>
                <a:spcPts val="1912"/>
              </a:lnSpc>
            </a:pPr>
            <a:r>
              <a:rPr b="1" sz="1275" i="0" u="none">
                <a:solidFill>
                  <a:srgbClr val="334155"/>
                </a:solidFill>
                <a:latin typeface="Sarabun"/>
              </a:rPr>
              <a:t>EV Ecosystem:</a:t>
            </a:r>
            <a:r>
              <a:rPr b="0" sz="1275" i="0" u="none">
                <a:solidFill>
                  <a:srgbClr val="334155"/>
                </a:solidFill>
                <a:latin typeface="Sarabun"/>
              </a:rPr>
              <a:t> ลงทุนระบบโครงสร้างพื้นฐาน ยานยนต์ไฟฟ้า และแบตเตอรี่ต้อนรับยุคพลังงานใหม่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95325" y="3593306"/>
            <a:ext cx="66675" cy="2476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b="0" sz="1275" i="0" u="none">
                <a:solidFill>
                  <a:srgbClr val="334155"/>
                </a:solidFill>
                <a:latin typeface="Sarabun"/>
              </a:rPr>
              <a:t>•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62000" y="3595687"/>
            <a:ext cx="5162550" cy="485775"/>
          </a:xfrm>
          <a:prstGeom prst="rect">
            <a:avLst/>
          </a:prstGeom>
          <a:noFill/>
        </p:spPr>
        <p:txBody>
          <a:bodyPr wrap="square" lIns="66675" rIns="0" tIns="0" bIns="0" anchor="t">
            <a:spAutoFit/>
          </a:bodyPr>
          <a:lstStyle/>
          <a:p>
            <a:pPr algn="l">
              <a:lnSpc>
                <a:spcPts val="1912"/>
              </a:lnSpc>
            </a:pPr>
            <a:r>
              <a:rPr b="1" sz="1275" i="0" u="none">
                <a:solidFill>
                  <a:srgbClr val="334155"/>
                </a:solidFill>
                <a:latin typeface="Sarabun"/>
              </a:rPr>
              <a:t>Life Science &amp; Healthcare:</a:t>
            </a:r>
            <a:r>
              <a:rPr b="0" sz="1275" i="0" u="none">
                <a:solidFill>
                  <a:srgbClr val="334155"/>
                </a:solidFill>
                <a:latin typeface="Sarabun"/>
              </a:rPr>
              <a:t> ขยายสู่ธุรกิจยา สุขภาพ และเทคโนโลยีชีวภาพเพื่อเพิ่ม New S-Curve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95325" y="4174331"/>
            <a:ext cx="66675" cy="2476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b="0" sz="1275" i="0" u="none">
                <a:solidFill>
                  <a:srgbClr val="334155"/>
                </a:solidFill>
                <a:latin typeface="Sarabun"/>
              </a:rPr>
              <a:t>•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62000" y="4176712"/>
            <a:ext cx="5162550" cy="242887"/>
          </a:xfrm>
          <a:prstGeom prst="rect">
            <a:avLst/>
          </a:prstGeom>
          <a:noFill/>
        </p:spPr>
        <p:txBody>
          <a:bodyPr wrap="square" lIns="66675" rIns="0" tIns="0" bIns="0" anchor="t">
            <a:spAutoFit/>
          </a:bodyPr>
          <a:lstStyle/>
          <a:p>
            <a:pPr algn="l">
              <a:lnSpc>
                <a:spcPts val="1912"/>
              </a:lnSpc>
            </a:pPr>
            <a:r>
              <a:rPr b="1" sz="1275" i="0" u="none">
                <a:solidFill>
                  <a:srgbClr val="334155"/>
                </a:solidFill>
                <a:latin typeface="Sarabun"/>
              </a:rPr>
              <a:t>เป้าหมาย Net Zero:</a:t>
            </a:r>
            <a:r>
              <a:rPr b="0" sz="1275" i="0" u="none">
                <a:solidFill>
                  <a:srgbClr val="334155"/>
                </a:solidFill>
                <a:latin typeface="Sarabun"/>
              </a:rPr>
              <a:t> มุ่งสู่การปล่อยก๊าซเรือนกระจกสุทธิเป็นศูนย์ภายในปี 2050</a:t>
            </a:r>
          </a:p>
        </p:txBody>
      </p:sp>
      <p:pic>
        <p:nvPicPr>
          <p:cNvPr id="11" name="Picture 10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7450" y="1976437"/>
            <a:ext cx="5353050" cy="36195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71500" y="476250"/>
            <a:ext cx="11601450" cy="485775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b="1" sz="2550" i="0" u="none">
                <a:solidFill>
                  <a:srgbClr val="003865"/>
                </a:solidFill>
                <a:latin typeface="Prompt"/>
              </a:rPr>
              <a:t>ทิศทางความยั่งยืนและการเติบโตอนาคต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605087"/>
            <a:ext cx="5353050" cy="2362200"/>
          </a:xfrm>
          <a:prstGeom prst="rect">
            <a:avLst/>
          </a:prstGeom>
        </p:spPr>
      </p:pic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7450" y="2605087"/>
            <a:ext cx="5353050" cy="23622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04875" y="2900362"/>
            <a:ext cx="4960620" cy="342900"/>
          </a:xfrm>
          <a:prstGeom prst="rect">
            <a:avLst/>
          </a:prstGeom>
          <a:noFill/>
        </p:spPr>
        <p:txBody>
          <a:bodyPr wrap="square" lIns="228600" rIns="0" tIns="0" bIns="0" anchor="t">
            <a:spAutoFit/>
          </a:bodyPr>
          <a:lstStyle/>
          <a:p>
            <a:pPr algn="l"/>
            <a:r>
              <a:rPr b="0" sz="1800" i="0" u="none">
                <a:solidFill>
                  <a:srgbClr val="15803D"/>
                </a:solidFill>
                <a:latin typeface="Prompt SemiBold"/>
              </a:rPr>
              <a:t>จุดเด่น &amp; โอกาส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04875" y="3357562"/>
            <a:ext cx="4724400" cy="242887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ts val="1912"/>
              </a:lnSpc>
            </a:pPr>
            <a:r>
              <a:rPr b="0" sz="1275" i="0" u="none">
                <a:solidFill>
                  <a:srgbClr val="334155"/>
                </a:solidFill>
                <a:latin typeface="Sarabun"/>
              </a:rPr>
              <a:t>• </a:t>
            </a:r>
            <a:r>
              <a:rPr b="1" sz="1275" i="0" u="none">
                <a:solidFill>
                  <a:srgbClr val="334155"/>
                </a:solidFill>
                <a:latin typeface="Sarabun"/>
              </a:rPr>
              <a:t>Dividend Safety:</a:t>
            </a:r>
            <a:r>
              <a:rPr b="0" sz="1275" i="0" u="none">
                <a:solidFill>
                  <a:srgbClr val="334155"/>
                </a:solidFill>
                <a:latin typeface="Sarabun"/>
              </a:rPr>
              <a:t> ปันผลยั่งยืน 6%+ ให้กระแสเงินสดรับที่สม่ำเสมอ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04875" y="3714750"/>
            <a:ext cx="4724400" cy="242887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ts val="1912"/>
              </a:lnSpc>
            </a:pPr>
            <a:r>
              <a:rPr b="0" sz="1275" i="0" u="none">
                <a:solidFill>
                  <a:srgbClr val="334155"/>
                </a:solidFill>
                <a:latin typeface="Sarabun"/>
              </a:rPr>
              <a:t>• </a:t>
            </a:r>
            <a:r>
              <a:rPr b="1" sz="1275" i="0" u="none">
                <a:solidFill>
                  <a:srgbClr val="334155"/>
                </a:solidFill>
                <a:latin typeface="Sarabun"/>
              </a:rPr>
              <a:t>Valuation น่าสนใจ:</a:t>
            </a:r>
            <a:r>
              <a:rPr b="0" sz="1275" i="0" u="none">
                <a:solidFill>
                  <a:srgbClr val="334155"/>
                </a:solidFill>
                <a:latin typeface="Sarabun"/>
              </a:rPr>
              <a:t> P/BV 0.81 เท่า ราคาต่ำกว่ามูลค่าทางบัญชี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04875" y="4071937"/>
            <a:ext cx="4724400" cy="485775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ts val="1912"/>
              </a:lnSpc>
            </a:pPr>
            <a:r>
              <a:rPr b="0" sz="1275" i="0" u="none">
                <a:solidFill>
                  <a:srgbClr val="334155"/>
                </a:solidFill>
                <a:latin typeface="Sarabun"/>
              </a:rPr>
              <a:t>• </a:t>
            </a:r>
            <a:r>
              <a:rPr b="1" sz="1275" i="0" u="none">
                <a:solidFill>
                  <a:srgbClr val="334155"/>
                </a:solidFill>
                <a:latin typeface="Sarabun"/>
              </a:rPr>
              <a:t>Energy Leader:</a:t>
            </a:r>
            <a:r>
              <a:rPr b="0" sz="1275" i="0" u="none">
                <a:solidFill>
                  <a:srgbClr val="334155"/>
                </a:solidFill>
                <a:latin typeface="Sarabun"/>
              </a:rPr>
              <a:t> มีโครงสร้างธุรกิจครบวงจร ได้รับการสนับสนุนจากภาครัฐ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600825" y="2900362"/>
            <a:ext cx="4960620" cy="342900"/>
          </a:xfrm>
          <a:prstGeom prst="rect">
            <a:avLst/>
          </a:prstGeom>
          <a:noFill/>
        </p:spPr>
        <p:txBody>
          <a:bodyPr wrap="square" lIns="228600" rIns="0" tIns="0" bIns="0" anchor="t">
            <a:spAutoFit/>
          </a:bodyPr>
          <a:lstStyle/>
          <a:p>
            <a:pPr algn="l"/>
            <a:r>
              <a:rPr b="0" sz="1800" i="0" u="none">
                <a:solidFill>
                  <a:srgbClr val="B91C1C"/>
                </a:solidFill>
                <a:latin typeface="Prompt SemiBold"/>
              </a:rPr>
              <a:t>ปัจจัยความเสี่ยงที่ต้องติดตาม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600825" y="3357562"/>
            <a:ext cx="4724400" cy="242887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ts val="1912"/>
              </a:lnSpc>
            </a:pPr>
            <a:r>
              <a:rPr b="0" sz="1275" i="0" u="none">
                <a:solidFill>
                  <a:srgbClr val="334155"/>
                </a:solidFill>
                <a:latin typeface="Sarabun"/>
              </a:rPr>
              <a:t>• </a:t>
            </a:r>
            <a:r>
              <a:rPr b="1" sz="1275" i="0" u="none">
                <a:solidFill>
                  <a:srgbClr val="334155"/>
                </a:solidFill>
                <a:latin typeface="Sarabun"/>
              </a:rPr>
              <a:t>นโยบายภาครัฐ:</a:t>
            </a:r>
            <a:r>
              <a:rPr b="0" sz="1275" i="0" u="none">
                <a:solidFill>
                  <a:srgbClr val="334155"/>
                </a:solidFill>
                <a:latin typeface="Sarabun"/>
              </a:rPr>
              <a:t> การแทรกแซงโครงสร้างราคาก๊าซและน้ำมัน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600825" y="3714750"/>
            <a:ext cx="4724400" cy="485775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ts val="1912"/>
              </a:lnSpc>
            </a:pPr>
            <a:r>
              <a:rPr b="0" sz="1275" i="0" u="none">
                <a:solidFill>
                  <a:srgbClr val="334155"/>
                </a:solidFill>
                <a:latin typeface="Sarabun"/>
              </a:rPr>
              <a:t>• </a:t>
            </a:r>
            <a:r>
              <a:rPr b="1" sz="1275" i="0" u="none">
                <a:solidFill>
                  <a:srgbClr val="334155"/>
                </a:solidFill>
                <a:latin typeface="Sarabun"/>
              </a:rPr>
              <a:t>Commodity Cycle:</a:t>
            </a:r>
            <a:r>
              <a:rPr b="0" sz="1275" i="0" u="none">
                <a:solidFill>
                  <a:srgbClr val="334155"/>
                </a:solidFill>
                <a:latin typeface="Sarabun"/>
              </a:rPr>
              <a:t> ความผันผวนของราคาน้ำมันและสเปรดปิโตรเคมีโลก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600825" y="4314825"/>
            <a:ext cx="4724400" cy="242887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ts val="1912"/>
              </a:lnSpc>
            </a:pPr>
            <a:r>
              <a:rPr b="0" sz="1275" i="0" u="none">
                <a:solidFill>
                  <a:srgbClr val="334155"/>
                </a:solidFill>
                <a:latin typeface="Sarabun"/>
              </a:rPr>
              <a:t>• </a:t>
            </a:r>
            <a:r>
              <a:rPr b="1" sz="1275" i="0" u="none">
                <a:solidFill>
                  <a:srgbClr val="334155"/>
                </a:solidFill>
                <a:latin typeface="Sarabun"/>
              </a:rPr>
              <a:t>Energy Transition:</a:t>
            </a:r>
            <a:r>
              <a:rPr b="0" sz="1275" i="0" u="none">
                <a:solidFill>
                  <a:srgbClr val="334155"/>
                </a:solidFill>
                <a:latin typeface="Sarabun"/>
              </a:rPr>
              <a:t> ความเร็วในการเปลี่ยนผ่านสู่พลังงานสะอาด</a:t>
            </a:r>
          </a:p>
        </p:txBody>
      </p:sp>
      <p:pic>
        <p:nvPicPr>
          <p:cNvPr id="12" name="Picture 11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4875" y="2947987"/>
            <a:ext cx="228600" cy="228600"/>
          </a:xfrm>
          <a:prstGeom prst="rect">
            <a:avLst/>
          </a:prstGeom>
        </p:spPr>
      </p:pic>
      <p:pic>
        <p:nvPicPr>
          <p:cNvPr id="13" name="Picture 12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00825" y="2947987"/>
            <a:ext cx="228600" cy="2286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571500" y="476250"/>
            <a:ext cx="11601450" cy="485775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b="1" sz="2550" i="0" u="none">
                <a:solidFill>
                  <a:srgbClr val="003865"/>
                </a:solidFill>
                <a:latin typeface="Prompt"/>
              </a:rPr>
              <a:t>สรุปมุมมองการลงทุนระยะยาว (Investment Thesis)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9400" y="2733675"/>
            <a:ext cx="6553200" cy="5715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95275" y="476250"/>
            <a:ext cx="11601450" cy="923925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b="1" sz="4800" i="0" u="none">
                <a:solidFill>
                  <a:srgbClr val="003865"/>
                </a:solidFill>
                <a:latin typeface="Prompt"/>
              </a:rPr>
              <a:t>สรุปคำแนะนำสำหรับนักลงทุนรายย่อย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71500" y="1590675"/>
            <a:ext cx="11049000" cy="6858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>
              <a:lnSpc>
                <a:spcPts val="2700"/>
              </a:lnSpc>
            </a:pPr>
            <a:r>
              <a:rPr b="0" sz="1800" i="0" u="none">
                <a:solidFill>
                  <a:srgbClr val="475569"/>
                </a:solidFill>
                <a:latin typeface="Sarabun"/>
              </a:rPr>
              <a:t>"ปตท. (PTT) ยังคงเป็น </a:t>
            </a:r>
            <a:r>
              <a:rPr b="1" sz="1800" i="0" u="none">
                <a:solidFill>
                  <a:srgbClr val="475569"/>
                </a:solidFill>
                <a:latin typeface="Sarabun"/>
              </a:rPr>
              <a:t>หุ้นออมคุณค่า (Value &amp; Dividend Stock)</a:t>
            </a:r>
            <a:r>
              <a:rPr b="0" sz="1800" i="0" u="none">
                <a:solidFill>
                  <a:srgbClr val="475569"/>
                </a:solidFill>
                <a:latin typeface="Sarabun"/>
              </a:rPr>
              <a:t> ที่มั่นคง</a:t>
            </a:r>
            <a:r>
              <a:t>
</a:t>
            </a:r>
            <a:r>
              <a:rPr b="0" sz="1800" i="0" u="none">
                <a:solidFill>
                  <a:srgbClr val="475569"/>
                </a:solidFill>
                <a:latin typeface="Sarabun"/>
              </a:rPr>
              <a:t> การย่อตัวของกำไรในปี 2567 สร้างโอกาสในการทยอยสะสม (DCA) เพื่อรับผลตอบแทนปันผลระยะยาว"</a:t>
            </a:r>
          </a:p>
        </p:txBody>
      </p:sp>
      <p:pic>
        <p:nvPicPr>
          <p:cNvPr id="5" name="Picture 4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1825" y="2933700"/>
            <a:ext cx="219075" cy="1905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3390900" y="3019425"/>
            <a:ext cx="5410200" cy="77152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3390900" y="3781425"/>
            <a:ext cx="5410200" cy="9525"/>
          </a:xfrm>
          <a:prstGeom prst="rect">
            <a:avLst/>
          </a:prstGeom>
          <a:solidFill>
            <a:srgbClr val="75757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3390900" y="3781425"/>
            <a:ext cx="5410200" cy="9525"/>
          </a:xfrm>
          <a:prstGeom prst="rect">
            <a:avLst/>
          </a:prstGeom>
          <a:solidFill>
            <a:srgbClr val="75757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5" name="Picture 4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0900" y="3162300"/>
            <a:ext cx="857250" cy="47625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486275" y="3169443"/>
            <a:ext cx="4314825" cy="185737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ts val="1462"/>
              </a:lnSpc>
            </a:pPr>
            <a:r>
              <a:rPr b="0" sz="975" i="0" u="none">
                <a:solidFill>
                  <a:srgbClr val="334155"/>
                </a:solidFill>
                <a:latin typeface="Sarabun"/>
              </a:rPr>
              <a:t>https://www.rostek.fi/hubfs/Energycomplex_main.jpg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486275" y="3402806"/>
            <a:ext cx="4314825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ts val="1800"/>
              </a:lnSpc>
            </a:pPr>
            <a:r>
              <a:rPr b="0" sz="1200" i="0" u="none">
                <a:solidFill>
                  <a:srgbClr val="334155"/>
                </a:solidFill>
                <a:latin typeface="Sarabun"/>
              </a:rPr>
              <a:t>Source: </a:t>
            </a:r>
            <a:r>
              <a:rPr b="0" sz="1200" i="0" u="none">
                <a:solidFill>
                  <a:srgbClr val="4F46E5"/>
                </a:solidFill>
                <a:latin typeface="Sarabun"/>
              </a:rPr>
              <a:t>www.rostek.fi</a:t>
            </a:r>
          </a:p>
        </p:txBody>
      </p:sp>
      <p:pic>
        <p:nvPicPr>
          <p:cNvPr id="8" name="Picture 7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0900" y="3933825"/>
            <a:ext cx="857250" cy="47625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486275" y="3940968"/>
            <a:ext cx="4314825" cy="185737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ts val="1462"/>
              </a:lnSpc>
            </a:pPr>
            <a:r>
              <a:rPr b="0" sz="975" i="0" u="none">
                <a:solidFill>
                  <a:srgbClr val="334155"/>
                </a:solidFill>
                <a:latin typeface="Sarabun"/>
              </a:rPr>
              <a:t>https://ep2c-group.com/wp-content/uploads/Header_energie_renouvelable.jpg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486275" y="4174331"/>
            <a:ext cx="4314825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ts val="1800"/>
              </a:lnSpc>
            </a:pPr>
            <a:r>
              <a:rPr b="0" sz="1200" i="0" u="none">
                <a:solidFill>
                  <a:srgbClr val="334155"/>
                </a:solidFill>
                <a:latin typeface="Sarabun"/>
              </a:rPr>
              <a:t>Source: </a:t>
            </a:r>
            <a:r>
              <a:rPr b="0" sz="1200" i="0" u="none">
                <a:solidFill>
                  <a:srgbClr val="4F46E5"/>
                </a:solidFill>
                <a:latin typeface="Sarabun"/>
              </a:rPr>
              <a:t>ep2c-group.com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71500" y="476250"/>
            <a:ext cx="11601450" cy="485775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b="1" sz="2550" i="0" u="none">
                <a:solidFill>
                  <a:srgbClr val="003865"/>
                </a:solidFill>
                <a:latin typeface="Prompt"/>
              </a:rPr>
              <a:t>Image Sources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631281"/>
            <a:ext cx="5353050" cy="2309812"/>
          </a:xfrm>
          <a:prstGeom prst="rect">
            <a:avLst/>
          </a:prstGeom>
        </p:spPr>
      </p:pic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7450" y="2631281"/>
            <a:ext cx="5353050" cy="2309812"/>
          </a:xfrm>
          <a:prstGeom prst="rect">
            <a:avLst/>
          </a:prstGeom>
        </p:spPr>
      </p:pic>
      <p:pic>
        <p:nvPicPr>
          <p:cNvPr id="4" name="Picture 3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4875" y="2926556"/>
            <a:ext cx="304800" cy="3048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04875" y="3345656"/>
            <a:ext cx="4960620" cy="3429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b="0" sz="1800" i="0" u="none">
                <a:solidFill>
                  <a:srgbClr val="003865"/>
                </a:solidFill>
                <a:latin typeface="Prompt SemiBold"/>
              </a:rPr>
              <a:t>กำไรสุทธิเผชิญแรงกดดัน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04875" y="3802856"/>
            <a:ext cx="4724400" cy="72866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ts val="1912"/>
              </a:lnSpc>
            </a:pPr>
            <a:r>
              <a:rPr b="0" sz="1275" i="0" u="none">
                <a:solidFill>
                  <a:srgbClr val="334155"/>
                </a:solidFill>
                <a:latin typeface="Sarabun"/>
              </a:rPr>
              <a:t>ปี 2567 ปตท. มีกำไรสุทธิ </a:t>
            </a:r>
            <a:r>
              <a:rPr b="1" sz="1275" i="0" u="none">
                <a:solidFill>
                  <a:srgbClr val="334155"/>
                </a:solidFill>
                <a:latin typeface="Sarabun"/>
              </a:rPr>
              <a:t>90,072 ล้านบาท</a:t>
            </a:r>
            <a:r>
              <a:rPr b="0" sz="1275" i="0" u="none">
                <a:solidFill>
                  <a:srgbClr val="334155"/>
                </a:solidFill>
                <a:latin typeface="Sarabun"/>
              </a:rPr>
              <a:t> ลดลง 19.6% จากปี 2566 (112,024 ล้านบาท) ผลจาก Margin การกลั่นปรับลดลง และการด้อยค่าสินทรัพย์ธุรกิจปิโตรเคมี แต่กำไรจากการดำเนินงานหลักยังแข็งแกร่ง</a:t>
            </a:r>
          </a:p>
        </p:txBody>
      </p:sp>
      <p:pic>
        <p:nvPicPr>
          <p:cNvPr id="7" name="Picture 6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00825" y="2926556"/>
            <a:ext cx="342900" cy="3048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600825" y="3345656"/>
            <a:ext cx="4960620" cy="3429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b="0" sz="1800" i="0" u="none">
                <a:solidFill>
                  <a:srgbClr val="003865"/>
                </a:solidFill>
                <a:latin typeface="Prompt SemiBold"/>
              </a:rPr>
              <a:t>ผลตอบแทนปันผลสม่ำเสมอ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600825" y="3802856"/>
            <a:ext cx="4724400" cy="72866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ts val="1912"/>
              </a:lnSpc>
            </a:pPr>
            <a:r>
              <a:rPr b="0" sz="1275" i="0" u="none">
                <a:solidFill>
                  <a:srgbClr val="334155"/>
                </a:solidFill>
                <a:latin typeface="Sarabun"/>
              </a:rPr>
              <a:t>แม้กำไรสุทธิลดลง แต่ ปตท. ยังคงจ่ายเงินปันผลได้อย่างต่อเนื่อง ด้วย Dividend Yield สูงระดับ </a:t>
            </a:r>
            <a:r>
              <a:rPr b="1" sz="1275" i="0" u="none">
                <a:solidFill>
                  <a:srgbClr val="334155"/>
                </a:solidFill>
                <a:latin typeface="Sarabun"/>
              </a:rPr>
              <a:t>~6.0% - 6.6% ต่อปี</a:t>
            </a:r>
            <a:r>
              <a:rPr b="0" sz="1275" i="0" u="none">
                <a:solidFill>
                  <a:srgbClr val="334155"/>
                </a:solidFill>
                <a:latin typeface="Sarabun"/>
              </a:rPr>
              <a:t> สะท้อนกระแสเงินสดที่แข็งแกร่ง เหมาะสมกับกลยุทธ์การลงทุนระยะยาว (DCA)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71500" y="476250"/>
            <a:ext cx="11601450" cy="485775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b="1" sz="2550" i="0" u="none">
                <a:solidFill>
                  <a:srgbClr val="003865"/>
                </a:solidFill>
                <a:latin typeface="Prompt"/>
              </a:rPr>
              <a:t>สรุปภาพรวมผลการดำเนินงาน (Executive Summary)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809875"/>
            <a:ext cx="5353050" cy="195262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62000" y="3190875"/>
            <a:ext cx="4972050" cy="762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>
              <a:lnSpc>
                <a:spcPts val="6000"/>
              </a:lnSpc>
            </a:pPr>
            <a:r>
              <a:rPr b="1" sz="6000" i="0" u="none">
                <a:solidFill>
                  <a:srgbClr val="00A896"/>
                </a:solidFill>
                <a:latin typeface="Prompt"/>
              </a:rPr>
              <a:t>90,072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62000" y="4067175"/>
            <a:ext cx="4972050" cy="314325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b="0" sz="1650" i="0" u="none">
                <a:solidFill>
                  <a:srgbClr val="FFFFFF"/>
                </a:solidFill>
                <a:latin typeface="Prompt"/>
              </a:rPr>
              <a:t>กำไรสุทธิปี 2567 (ล้านบาท)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267450" y="2778918"/>
            <a:ext cx="5620702" cy="3429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b="0" sz="1800" i="0" u="none">
                <a:solidFill>
                  <a:srgbClr val="003865"/>
                </a:solidFill>
                <a:latin typeface="Prompt SemiBold"/>
              </a:rPr>
              <a:t>การรักษาระดับกระแสเงินสดและมูลค่าหุ้น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267450" y="3236118"/>
            <a:ext cx="5353050" cy="485775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ts val="1912"/>
              </a:lnSpc>
            </a:pPr>
            <a:r>
              <a:rPr b="0" sz="1275" i="0" u="none">
                <a:solidFill>
                  <a:srgbClr val="334155"/>
                </a:solidFill>
                <a:latin typeface="Sarabun"/>
              </a:rPr>
              <a:t>• </a:t>
            </a:r>
            <a:r>
              <a:rPr b="1" sz="1275" i="0" u="none">
                <a:solidFill>
                  <a:srgbClr val="334155"/>
                </a:solidFill>
                <a:latin typeface="Sarabun"/>
              </a:rPr>
              <a:t>EBITDA ปี 2567:</a:t>
            </a:r>
            <a:r>
              <a:rPr b="0" sz="1275" i="0" u="none">
                <a:solidFill>
                  <a:srgbClr val="334155"/>
                </a:solidFill>
                <a:latin typeface="Sarabun"/>
              </a:rPr>
              <a:t> 396,234 ล้านบาท (ลดลง 7.2% YoY จาก 426,895 ล้านบาท ในปี 2566)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267450" y="3836193"/>
            <a:ext cx="5353050" cy="485775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ts val="1912"/>
              </a:lnSpc>
            </a:pPr>
            <a:r>
              <a:rPr b="0" sz="1275" i="0" u="none">
                <a:solidFill>
                  <a:srgbClr val="334155"/>
                </a:solidFill>
                <a:latin typeface="Sarabun"/>
              </a:rPr>
              <a:t>• </a:t>
            </a:r>
            <a:r>
              <a:rPr b="1" sz="1275" i="0" u="none">
                <a:solidFill>
                  <a:srgbClr val="334155"/>
                </a:solidFill>
                <a:latin typeface="Sarabun"/>
              </a:rPr>
              <a:t>อัตราเงินปันผลตอบแทน (Dividend Yield):</a:t>
            </a:r>
            <a:r>
              <a:rPr b="0" sz="1275" i="0" u="none">
                <a:solidFill>
                  <a:srgbClr val="334155"/>
                </a:solidFill>
                <a:latin typeface="Sarabun"/>
              </a:rPr>
              <a:t> ประมาณ </a:t>
            </a:r>
            <a:r>
              <a:rPr b="1" sz="1275" i="0" u="none">
                <a:solidFill>
                  <a:srgbClr val="334155"/>
                </a:solidFill>
                <a:latin typeface="Sarabun"/>
              </a:rPr>
              <a:t>6.6%</a:t>
            </a:r>
            <a:r>
              <a:rPr b="0" sz="1275" i="0" u="none">
                <a:solidFill>
                  <a:srgbClr val="334155"/>
                </a:solidFill>
                <a:latin typeface="Sarabun"/>
              </a:rPr>
              <a:t> (ราคาหุ้น ณ ระดับ ~32 บาท)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267450" y="4436268"/>
            <a:ext cx="5353050" cy="242887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ts val="1912"/>
              </a:lnSpc>
            </a:pPr>
            <a:r>
              <a:rPr b="0" sz="1275" i="0" u="none">
                <a:solidFill>
                  <a:srgbClr val="334155"/>
                </a:solidFill>
                <a:latin typeface="Sarabun"/>
              </a:rPr>
              <a:t>• </a:t>
            </a:r>
            <a:r>
              <a:rPr b="1" sz="1275" i="0" u="none">
                <a:solidFill>
                  <a:srgbClr val="334155"/>
                </a:solidFill>
                <a:latin typeface="Sarabun"/>
              </a:rPr>
              <a:t>P/BV Ratio:</a:t>
            </a:r>
            <a:r>
              <a:rPr b="0" sz="1275" i="0" u="none">
                <a:solidFill>
                  <a:srgbClr val="334155"/>
                </a:solidFill>
                <a:latin typeface="Sarabun"/>
              </a:rPr>
              <a:t> 0.81 เท่า (ซื้อขายต่ำกว่ามูลค่าทางบัญชี สะท้อน Margin of Safety)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71500" y="476250"/>
            <a:ext cx="11601450" cy="485775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b="1" sz="2550" i="0" u="none">
                <a:solidFill>
                  <a:srgbClr val="003865"/>
                </a:solidFill>
                <a:latin typeface="Prompt"/>
              </a:rPr>
              <a:t>ตัวเลขสำคัญทางการเงินปี 2567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190625"/>
            <a:ext cx="11049000" cy="5191125"/>
          </a:xfrm>
          <a:prstGeom prst="rect">
            <a:avLst/>
          </a:prstGeom>
        </p:spPr>
      </p:pic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" y="4562475"/>
            <a:ext cx="11049000" cy="71437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71500" y="476250"/>
            <a:ext cx="11601450" cy="485775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b="1" sz="2550" i="0" u="none">
                <a:solidFill>
                  <a:srgbClr val="003865"/>
                </a:solidFill>
                <a:latin typeface="Prompt"/>
              </a:rPr>
              <a:t>เปรียบเทียบผลการดำเนินงาน 2566 vs 2567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521743"/>
            <a:ext cx="3530649" cy="2528887"/>
          </a:xfrm>
          <a:prstGeom prst="rect">
            <a:avLst/>
          </a:prstGeom>
        </p:spPr>
      </p:pic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0749" y="2521743"/>
            <a:ext cx="3530649" cy="2528887"/>
          </a:xfrm>
          <a:prstGeom prst="rect">
            <a:avLst/>
          </a:prstGeom>
        </p:spPr>
      </p:pic>
      <p:pic>
        <p:nvPicPr>
          <p:cNvPr id="4" name="Picture 3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89999" y="2521743"/>
            <a:ext cx="3530649" cy="252888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09625" y="3474243"/>
            <a:ext cx="3207119" cy="3429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b="0" sz="1800" i="0" u="none">
                <a:solidFill>
                  <a:srgbClr val="003865"/>
                </a:solidFill>
                <a:latin typeface="Prompt SemiBold"/>
              </a:rPr>
              <a:t>สำรวจและผลิต (PTTEP)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09625" y="3931443"/>
            <a:ext cx="3054399" cy="72866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ts val="1912"/>
              </a:lnSpc>
            </a:pPr>
            <a:r>
              <a:rPr b="0" sz="1275" i="0" u="none">
                <a:solidFill>
                  <a:srgbClr val="334155"/>
                </a:solidFill>
                <a:latin typeface="Sarabun"/>
              </a:rPr>
              <a:t>ผลการดำเนินงานเติบโตโดดเด่นจากปริมาณขายก๊าซฯ ที่เพิ่มขึ้น ช่วยพยุงผลประกอบการรวมของกลุ่ม ปตท. ในช่วงผันผวน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68874" y="3474243"/>
            <a:ext cx="3207119" cy="3429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b="0" sz="1800" i="0" u="none">
                <a:solidFill>
                  <a:srgbClr val="003865"/>
                </a:solidFill>
                <a:latin typeface="Prompt SemiBold"/>
              </a:rPr>
              <a:t>ปิโตรเคมีและการกลั่น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68874" y="3931443"/>
            <a:ext cx="3054399" cy="72866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ts val="1912"/>
              </a:lnSpc>
            </a:pPr>
            <a:r>
              <a:rPr b="0" sz="1275" i="0" u="none">
                <a:solidFill>
                  <a:srgbClr val="334155"/>
                </a:solidFill>
                <a:latin typeface="Sarabun"/>
              </a:rPr>
              <a:t>เผชิญความท้าทายจาก Margin การกลั่นที่ลดลง สเปรดปิโตรเคมีชะลอตัว และมีผลขาดทุนจากสต๊อกน้ำมันสุทธิประมาณ 13,000 ล้านบาท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328124" y="3474243"/>
            <a:ext cx="3207119" cy="3429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b="0" sz="1800" i="0" u="none">
                <a:solidFill>
                  <a:srgbClr val="003865"/>
                </a:solidFill>
                <a:latin typeface="Prompt SemiBold"/>
              </a:rPr>
              <a:t>ก๊าซธรรมชาติ &amp; OR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328124" y="3931443"/>
            <a:ext cx="3054399" cy="72866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ts val="1912"/>
              </a:lnSpc>
            </a:pPr>
            <a:r>
              <a:rPr b="0" sz="1275" i="0" u="none">
                <a:solidFill>
                  <a:srgbClr val="334155"/>
                </a:solidFill>
                <a:latin typeface="Sarabun"/>
              </a:rPr>
              <a:t>ธุรกิจก๊าซฯ ได้รับผลกระทบจากนโยบาย Single Pool Gas แต่ธุรกิจค้าส่งก๊าซฯ และท่อส่งก๊าซฯ ยังทำกำไรได้ดีสม่ำเสมอ</a:t>
            </a:r>
          </a:p>
        </p:txBody>
      </p:sp>
      <p:pic>
        <p:nvPicPr>
          <p:cNvPr id="11" name="Picture 10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9625" y="2902743"/>
            <a:ext cx="428625" cy="381000"/>
          </a:xfrm>
          <a:prstGeom prst="rect">
            <a:avLst/>
          </a:prstGeom>
        </p:spPr>
      </p:pic>
      <p:pic>
        <p:nvPicPr>
          <p:cNvPr id="12" name="Picture 11" descr="image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68874" y="2902743"/>
            <a:ext cx="428625" cy="381000"/>
          </a:xfrm>
          <a:prstGeom prst="rect">
            <a:avLst/>
          </a:prstGeom>
        </p:spPr>
      </p:pic>
      <p:pic>
        <p:nvPicPr>
          <p:cNvPr id="13" name="Picture 12" descr="image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28124" y="2902743"/>
            <a:ext cx="381000" cy="3810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571500" y="476250"/>
            <a:ext cx="11601450" cy="485775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b="1" sz="2550" i="0" u="none">
                <a:solidFill>
                  <a:srgbClr val="003865"/>
                </a:solidFill>
                <a:latin typeface="Prompt"/>
              </a:rPr>
              <a:t>โครงสร้างและผลงานตามกลุ่มธุรกิจ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571500" y="2221706"/>
          <a:ext cx="11048998" cy="31289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  <a:lnL>
                  <a:noFill/>
                </a:lnL>
                <a:lnR>
                  <a:noFill/>
                </a:lnR>
                <a:lnT>
                  <a:noFill/>
                </a:lnT>
                <a:lnB>
                  <a:noFill/>
                </a:lnB>
                <a:lnV>
                  <a:noFill/>
                </a:lnV>
                <a:lnH>
                  <a:noFill/>
                </a:lnH>
              </a:tblPr>
              <a:tblGrid>
                <a:gridCol w="5181748"/>
                <a:gridCol w="1384548"/>
                <a:gridCol w="1507926"/>
                <a:gridCol w="2974776"/>
              </a:tblGrid>
              <a:tr h="521493">
                <a:tc>
                  <a:txBody>
                    <a:bodyPr/>
                    <a:lstStyle/>
                    <a:p>
                      <a:pPr algn="l"/>
                      <a:r>
                        <a:rPr b="0" sz="1350" i="0" u="none">
                          <a:solidFill>
                            <a:srgbClr val="FFFFFF"/>
                          </a:solidFill>
                          <a:latin typeface="Prompt SemiBold"/>
                        </a:rPr>
                        <a:t>รายการทางการเงิน (Financial Indicators)</a:t>
                      </a:r>
                    </a:p>
                  </a:txBody>
                  <a:tcPr anchor="ctr" marL="63500" marR="63500" marT="25400" marB="254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3865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b="0" sz="1350" i="0" u="none">
                          <a:solidFill>
                            <a:srgbClr val="FFFFFF"/>
                          </a:solidFill>
                          <a:latin typeface="Prompt SemiBold"/>
                        </a:rPr>
                        <a:t>ปี 2566</a:t>
                      </a:r>
                    </a:p>
                  </a:txBody>
                  <a:tcPr anchor="ctr" marL="63500" marR="63500" marT="25400" marB="254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3865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b="0" sz="1350" i="0" u="none">
                          <a:solidFill>
                            <a:srgbClr val="FFFFFF"/>
                          </a:solidFill>
                          <a:latin typeface="Prompt SemiBold"/>
                        </a:rPr>
                        <a:t>ปี 2567</a:t>
                      </a:r>
                    </a:p>
                  </a:txBody>
                  <a:tcPr anchor="ctr" marL="63500" marR="63500" marT="25400" marB="254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3865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b="0" sz="1350" i="0" u="none">
                          <a:solidFill>
                            <a:srgbClr val="FFFFFF"/>
                          </a:solidFill>
                          <a:latin typeface="Prompt SemiBold"/>
                        </a:rPr>
                        <a:t>การเปลี่ยนแปลง (YoY)</a:t>
                      </a:r>
                    </a:p>
                  </a:txBody>
                  <a:tcPr anchor="ctr" marL="63500" marR="63500" marT="25400" marB="254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3865"/>
                    </a:solidFill>
                  </a:tcPr>
                </a:tc>
              </a:tr>
              <a:tr h="521493">
                <a:tc>
                  <a:txBody>
                    <a:bodyPr/>
                    <a:lstStyle/>
                    <a:p>
                      <a:pPr algn="l"/>
                      <a:r>
                        <a:rPr b="1" sz="1275" i="0" u="none">
                          <a:solidFill>
                            <a:srgbClr val="334155"/>
                          </a:solidFill>
                          <a:latin typeface="Sarabun"/>
                        </a:rPr>
                        <a:t>EBITDA (ล้านบาท)</a:t>
                      </a:r>
                    </a:p>
                  </a:txBody>
                  <a:tcPr anchor="ctr" marL="63500" marR="63500" marT="25400" marB="254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b="0" sz="1275" i="0" u="none">
                          <a:solidFill>
                            <a:srgbClr val="334155"/>
                          </a:solidFill>
                          <a:latin typeface="Sarabun"/>
                        </a:rPr>
                        <a:t>426,895</a:t>
                      </a:r>
                    </a:p>
                  </a:txBody>
                  <a:tcPr anchor="ctr" marL="63500" marR="63500" marT="25400" marB="254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b="0" sz="1275" i="0" u="none">
                          <a:solidFill>
                            <a:srgbClr val="334155"/>
                          </a:solidFill>
                          <a:latin typeface="Sarabun"/>
                        </a:rPr>
                        <a:t>396,234</a:t>
                      </a:r>
                    </a:p>
                  </a:txBody>
                  <a:tcPr anchor="ctr" marL="63500" marR="63500" marT="25400" marB="254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b="0" sz="1275" i="0" u="none">
                          <a:solidFill>
                            <a:srgbClr val="EF4444"/>
                          </a:solidFill>
                          <a:latin typeface="Sarabun"/>
                        </a:rPr>
                        <a:t>-7.2%</a:t>
                      </a:r>
                    </a:p>
                  </a:txBody>
                  <a:tcPr anchor="ctr" marL="63500" marR="63500" marT="25400" marB="254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521493">
                <a:tc>
                  <a:txBody>
                    <a:bodyPr/>
                    <a:lstStyle/>
                    <a:p>
                      <a:pPr algn="l"/>
                      <a:r>
                        <a:rPr b="1" sz="1275" i="0" u="none">
                          <a:solidFill>
                            <a:srgbClr val="334155"/>
                          </a:solidFill>
                          <a:latin typeface="Sarabun"/>
                        </a:rPr>
                        <a:t>กำไรสุทธิ (Net Profit - ล้านบาท)</a:t>
                      </a:r>
                    </a:p>
                  </a:txBody>
                  <a:tcPr anchor="ctr" marL="63500" marR="63500" marT="25400" marB="254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FAF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b="0" sz="1275" i="0" u="none">
                          <a:solidFill>
                            <a:srgbClr val="334155"/>
                          </a:solidFill>
                          <a:latin typeface="Sarabun"/>
                        </a:rPr>
                        <a:t>112,024</a:t>
                      </a:r>
                    </a:p>
                  </a:txBody>
                  <a:tcPr anchor="ctr" marL="63500" marR="63500" marT="25400" marB="254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FAF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b="0" sz="1275" i="0" u="none">
                          <a:solidFill>
                            <a:srgbClr val="334155"/>
                          </a:solidFill>
                          <a:latin typeface="Sarabun"/>
                        </a:rPr>
                        <a:t>90,072</a:t>
                      </a:r>
                    </a:p>
                  </a:txBody>
                  <a:tcPr anchor="ctr" marL="63500" marR="63500" marT="25400" marB="254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FAF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b="0" sz="1275" i="0" u="none">
                          <a:solidFill>
                            <a:srgbClr val="EF4444"/>
                          </a:solidFill>
                          <a:latin typeface="Sarabun"/>
                        </a:rPr>
                        <a:t>-19.6%</a:t>
                      </a:r>
                    </a:p>
                  </a:txBody>
                  <a:tcPr anchor="ctr" marL="63500" marR="63500" marT="25400" marB="254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FAFC"/>
                    </a:solidFill>
                  </a:tcPr>
                </a:tc>
              </a:tr>
              <a:tr h="521493">
                <a:tc>
                  <a:txBody>
                    <a:bodyPr/>
                    <a:lstStyle/>
                    <a:p>
                      <a:pPr algn="l"/>
                      <a:r>
                        <a:rPr b="1" sz="1275" i="0" u="none">
                          <a:solidFill>
                            <a:srgbClr val="334155"/>
                          </a:solidFill>
                          <a:latin typeface="Sarabun"/>
                        </a:rPr>
                        <a:t>กำไรต่อหุ้น (EPS - บาท/หุ้น)</a:t>
                      </a:r>
                    </a:p>
                  </a:txBody>
                  <a:tcPr anchor="ctr" marL="63500" marR="63500" marT="25400" marB="254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b="0" sz="1275" i="0" u="none">
                          <a:solidFill>
                            <a:srgbClr val="334155"/>
                          </a:solidFill>
                          <a:latin typeface="Sarabun"/>
                        </a:rPr>
                        <a:t>3.92</a:t>
                      </a:r>
                    </a:p>
                  </a:txBody>
                  <a:tcPr anchor="ctr" marL="63500" marR="63500" marT="25400" marB="254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b="0" sz="1275" i="0" u="none">
                          <a:solidFill>
                            <a:srgbClr val="334155"/>
                          </a:solidFill>
                          <a:latin typeface="Sarabun"/>
                        </a:rPr>
                        <a:t>3.18</a:t>
                      </a:r>
                    </a:p>
                  </a:txBody>
                  <a:tcPr anchor="ctr" marL="63500" marR="63500" marT="25400" marB="254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b="0" sz="1275" i="0" u="none">
                          <a:solidFill>
                            <a:srgbClr val="EF4444"/>
                          </a:solidFill>
                          <a:latin typeface="Sarabun"/>
                        </a:rPr>
                        <a:t>-18.9%</a:t>
                      </a:r>
                    </a:p>
                  </a:txBody>
                  <a:tcPr anchor="ctr" marL="63500" marR="63500" marT="25400" marB="254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521493">
                <a:tc>
                  <a:txBody>
                    <a:bodyPr/>
                    <a:lstStyle/>
                    <a:p>
                      <a:pPr algn="l"/>
                      <a:r>
                        <a:rPr b="1" sz="1275" i="0" u="none">
                          <a:solidFill>
                            <a:srgbClr val="334155"/>
                          </a:solidFill>
                          <a:latin typeface="Sarabun"/>
                        </a:rPr>
                        <a:t>อัตราส่วน P/E (เท่า)</a:t>
                      </a:r>
                    </a:p>
                  </a:txBody>
                  <a:tcPr anchor="ctr" marL="63500" marR="63500" marT="25400" marB="254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FAF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b="0" sz="1275" i="0" u="none">
                          <a:solidFill>
                            <a:srgbClr val="334155"/>
                          </a:solidFill>
                          <a:latin typeface="Sarabun"/>
                        </a:rPr>
                        <a:t>~9.1 เท่า</a:t>
                      </a:r>
                    </a:p>
                  </a:txBody>
                  <a:tcPr anchor="ctr" marL="63500" marR="63500" marT="25400" marB="254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FAF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b="0" sz="1275" i="0" u="none">
                          <a:solidFill>
                            <a:srgbClr val="334155"/>
                          </a:solidFill>
                          <a:latin typeface="Sarabun"/>
                        </a:rPr>
                        <a:t>~10.1 เท่า</a:t>
                      </a:r>
                    </a:p>
                  </a:txBody>
                  <a:tcPr anchor="ctr" marL="63500" marR="63500" marT="25400" marB="254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FAF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b="0" sz="1275" i="0" u="none">
                          <a:solidFill>
                            <a:srgbClr val="3B82F6"/>
                          </a:solidFill>
                          <a:latin typeface="Sarabun"/>
                        </a:rPr>
                        <a:t>เพิ่มขึ้นเล็กน้อย</a:t>
                      </a:r>
                    </a:p>
                  </a:txBody>
                  <a:tcPr anchor="ctr" marL="63500" marR="63500" marT="25400" marB="254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FAFC"/>
                    </a:solidFill>
                  </a:tcPr>
                </a:tc>
              </a:tr>
              <a:tr h="521497">
                <a:tc>
                  <a:txBody>
                    <a:bodyPr/>
                    <a:lstStyle/>
                    <a:p>
                      <a:pPr algn="l"/>
                      <a:r>
                        <a:rPr b="1" sz="1275" i="0" u="none">
                          <a:solidFill>
                            <a:srgbClr val="334155"/>
                          </a:solidFill>
                          <a:latin typeface="Sarabun"/>
                        </a:rPr>
                        <a:t>อัตราเงินปันผลตอบแทน (Dividend Yield)</a:t>
                      </a:r>
                    </a:p>
                  </a:txBody>
                  <a:tcPr anchor="ctr" marL="63500" marR="63500" marT="25400" marB="254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b="0" sz="1275" i="0" u="none">
                          <a:solidFill>
                            <a:srgbClr val="334155"/>
                          </a:solidFill>
                          <a:latin typeface="Sarabun"/>
                        </a:rPr>
                        <a:t>~5.8%</a:t>
                      </a:r>
                    </a:p>
                  </a:txBody>
                  <a:tcPr anchor="ctr" marL="63500" marR="63500" marT="25400" marB="254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b="0" sz="1275" i="0" u="none">
                          <a:solidFill>
                            <a:srgbClr val="334155"/>
                          </a:solidFill>
                          <a:latin typeface="Sarabun"/>
                        </a:rPr>
                        <a:t>~6.6%</a:t>
                      </a:r>
                    </a:p>
                  </a:txBody>
                  <a:tcPr anchor="ctr" marL="63500" marR="63500" marT="25400" marB="254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b="0" sz="1275" i="0" u="none">
                          <a:solidFill>
                            <a:srgbClr val="22C55E"/>
                          </a:solidFill>
                          <a:latin typeface="Sarabun"/>
                        </a:rPr>
                        <a:t>+0.8% (น่าสนใจ)</a:t>
                      </a:r>
                    </a:p>
                  </a:txBody>
                  <a:tcPr anchor="ctr" marL="63500" marR="63500" marT="25400" marB="254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571500" y="2740818"/>
            <a:ext cx="5181748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5753248" y="2740818"/>
            <a:ext cx="1384548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ectangle 4"/>
          <p:cNvSpPr/>
          <p:nvPr/>
        </p:nvSpPr>
        <p:spPr>
          <a:xfrm>
            <a:off x="7137796" y="2740818"/>
            <a:ext cx="1507926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8645723" y="2740818"/>
            <a:ext cx="2974776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571500" y="3259931"/>
            <a:ext cx="5181748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ectangle 7"/>
          <p:cNvSpPr/>
          <p:nvPr/>
        </p:nvSpPr>
        <p:spPr>
          <a:xfrm>
            <a:off x="5753248" y="3259931"/>
            <a:ext cx="1384548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7137796" y="3259931"/>
            <a:ext cx="1507926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8645723" y="3259931"/>
            <a:ext cx="2974776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571500" y="3779043"/>
            <a:ext cx="5181748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ectangle 11"/>
          <p:cNvSpPr/>
          <p:nvPr/>
        </p:nvSpPr>
        <p:spPr>
          <a:xfrm>
            <a:off x="5753248" y="3779043"/>
            <a:ext cx="1384548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7137796" y="3779043"/>
            <a:ext cx="1507926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8645723" y="3779043"/>
            <a:ext cx="2974776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ectangle 14"/>
          <p:cNvSpPr/>
          <p:nvPr/>
        </p:nvSpPr>
        <p:spPr>
          <a:xfrm>
            <a:off x="571500" y="4298156"/>
            <a:ext cx="5181748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753248" y="4298156"/>
            <a:ext cx="1384548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7137796" y="4298156"/>
            <a:ext cx="1507926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ectangle 17"/>
          <p:cNvSpPr/>
          <p:nvPr/>
        </p:nvSpPr>
        <p:spPr>
          <a:xfrm>
            <a:off x="8645723" y="4298156"/>
            <a:ext cx="2974776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571500" y="4817268"/>
            <a:ext cx="5181748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Rectangle 19"/>
          <p:cNvSpPr/>
          <p:nvPr/>
        </p:nvSpPr>
        <p:spPr>
          <a:xfrm>
            <a:off x="5753248" y="4817268"/>
            <a:ext cx="1384548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ectangle 20"/>
          <p:cNvSpPr/>
          <p:nvPr/>
        </p:nvSpPr>
        <p:spPr>
          <a:xfrm>
            <a:off x="7137796" y="4817268"/>
            <a:ext cx="1507926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ectangle 21"/>
          <p:cNvSpPr/>
          <p:nvPr/>
        </p:nvSpPr>
        <p:spPr>
          <a:xfrm>
            <a:off x="8645723" y="4817268"/>
            <a:ext cx="2974776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Rectangle 22"/>
          <p:cNvSpPr/>
          <p:nvPr/>
        </p:nvSpPr>
        <p:spPr>
          <a:xfrm>
            <a:off x="571500" y="5336381"/>
            <a:ext cx="5181748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ectangle 23"/>
          <p:cNvSpPr/>
          <p:nvPr/>
        </p:nvSpPr>
        <p:spPr>
          <a:xfrm>
            <a:off x="5753248" y="5336381"/>
            <a:ext cx="1384548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Rectangle 24"/>
          <p:cNvSpPr/>
          <p:nvPr/>
        </p:nvSpPr>
        <p:spPr>
          <a:xfrm>
            <a:off x="7137796" y="5336381"/>
            <a:ext cx="1507926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Rectangle 25"/>
          <p:cNvSpPr/>
          <p:nvPr/>
        </p:nvSpPr>
        <p:spPr>
          <a:xfrm>
            <a:off x="8645723" y="5336381"/>
            <a:ext cx="2974776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571500" y="476250"/>
            <a:ext cx="11601450" cy="485775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b="1" sz="2550" i="0" u="none">
                <a:solidFill>
                  <a:srgbClr val="003865"/>
                </a:solidFill>
                <a:latin typeface="Prompt"/>
              </a:rPr>
              <a:t>ตารางเปรียบเทียบอัตราส่วนทางการเงิน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76250" y="476250"/>
            <a:ext cx="5700712" cy="485775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b="1" sz="2550" i="0" u="none">
                <a:solidFill>
                  <a:srgbClr val="003865"/>
                </a:solidFill>
                <a:latin typeface="Prompt"/>
              </a:rPr>
              <a:t>ความสม่ำเสมอของการจ่ายปันผล</a:t>
            </a:r>
          </a:p>
        </p:txBody>
      </p:sp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0" y="0"/>
            <a:ext cx="59055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76250" y="1190625"/>
            <a:ext cx="5700712" cy="3429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b="0" sz="1800" i="0" u="none">
                <a:solidFill>
                  <a:srgbClr val="003865"/>
                </a:solidFill>
                <a:latin typeface="Prompt SemiBold"/>
              </a:rPr>
              <a:t>หุ้นปันผลคุณภาพสูง (Cash Flow Stock)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76250" y="1647825"/>
            <a:ext cx="5429250" cy="5485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ts val="2160"/>
              </a:lnSpc>
            </a:pPr>
            <a:r>
              <a:rPr b="0" sz="1350" i="0" u="none">
                <a:solidFill>
                  <a:srgbClr val="334155"/>
                </a:solidFill>
                <a:latin typeface="Sarabun"/>
              </a:rPr>
              <a:t>ปตท. มีนโยบายจ่ายเงินปันผลไม่ต่ำกว่า 25% ของกำไรสุทธิ โดยในความเป็นจริงจ่ายย้อนหลังเฉลี่ย </a:t>
            </a:r>
            <a:r>
              <a:rPr b="1" sz="1350" i="0" u="none">
                <a:solidFill>
                  <a:srgbClr val="334155"/>
                </a:solidFill>
                <a:latin typeface="Sarabun"/>
              </a:rPr>
              <a:t>&gt;50% ของกำไรสุทธิ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76250" y="2310705"/>
            <a:ext cx="5429250" cy="82287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ts val="2160"/>
              </a:lnSpc>
            </a:pPr>
            <a:r>
              <a:rPr b="0" sz="1350" i="0" u="none">
                <a:solidFill>
                  <a:srgbClr val="334155"/>
                </a:solidFill>
                <a:latin typeface="Sarabun"/>
              </a:rPr>
              <a:t>สำหรับนักลงทุนระยะยาว ปตท. จัดเป็นหุ้น Cash Flow ที่สร้างกระแสเงินสดรับสม่ำเสมอปีละ 2 ครั้ง เหมาะสำหรับการลงทุนแบบสะสมหุ้น (DCA) และรับเงินปันผลเพื่อสร้างความมั่งคั่งระยะยาว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190625"/>
            <a:ext cx="11049000" cy="5191125"/>
          </a:xfrm>
          <a:prstGeom prst="rect">
            <a:avLst/>
          </a:prstGeom>
        </p:spPr>
      </p:pic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" y="4991100"/>
            <a:ext cx="11049000" cy="71437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71500" y="476250"/>
            <a:ext cx="11601450" cy="485775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b="1" sz="2550" i="0" u="none">
                <a:solidFill>
                  <a:srgbClr val="003865"/>
                </a:solidFill>
                <a:latin typeface="Prompt"/>
              </a:rPr>
              <a:t>โครงสร้างเงินทุนและความมั่นคงทางการเงิน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71550" y="2817018"/>
            <a:ext cx="10648950" cy="25241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ts val="1912"/>
              </a:lnSpc>
            </a:pPr>
            <a:r>
              <a:rPr b="1" sz="1275" i="0" u="none">
                <a:solidFill>
                  <a:srgbClr val="003865"/>
                </a:solidFill>
                <a:latin typeface="Sarabun"/>
              </a:rPr>
              <a:t>นโยบาย Single Pool Gas:</a:t>
            </a:r>
            <a:r>
              <a:rPr b="0" sz="1275" i="0" u="none">
                <a:solidFill>
                  <a:srgbClr val="334155"/>
                </a:solidFill>
                <a:latin typeface="Sarabun"/>
              </a:rPr>
              <a:t> การปรับโครงสร้างราคาก๊าซธรรมชาติของภาครัฐ ส่งผลให้ต้นทุนโรงแยกก๊าซฯ เพิ่มขึ้นในสั้น แต่บริษัททยอยปรับตัวรับมือ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71550" y="3240881"/>
            <a:ext cx="10648950" cy="25241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ts val="1912"/>
              </a:lnSpc>
            </a:pPr>
            <a:r>
              <a:rPr b="1" sz="1275" i="0" u="none">
                <a:solidFill>
                  <a:srgbClr val="003865"/>
                </a:solidFill>
                <a:latin typeface="Sarabun"/>
              </a:rPr>
              <a:t>ขาดทุนจากสต๊อกน้ำมัน (Stock Loss):</a:t>
            </a:r>
            <a:r>
              <a:rPr b="0" sz="1275" i="0" u="none">
                <a:solidFill>
                  <a:srgbClr val="334155"/>
                </a:solidFill>
                <a:latin typeface="Sarabun"/>
              </a:rPr>
              <a:t> ผลกระทบจากราคาน้ำมันดิบตลาดโลกที่ผันผวน ทำให้กลุ่มการกลั่นบันทึกขาดทุนสต๊อกสุทธิราว 13,000 ล้านบาท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71550" y="3664743"/>
            <a:ext cx="10648950" cy="4953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ts val="1912"/>
              </a:lnSpc>
            </a:pPr>
            <a:r>
              <a:rPr b="1" sz="1275" i="0" u="none">
                <a:solidFill>
                  <a:srgbClr val="003865"/>
                </a:solidFill>
                <a:latin typeface="Sarabun"/>
              </a:rPr>
              <a:t>การตั้งด้อยค่าสินทรัพย์ (Non-recurring Items):</a:t>
            </a:r>
            <a:r>
              <a:rPr b="0" sz="1275" i="0" u="none">
                <a:solidFill>
                  <a:srgbClr val="334155"/>
                </a:solidFill>
                <a:latin typeface="Sarabun"/>
              </a:rPr>
              <a:t> รับรู้การด้อยค่าสินทรัพย์ในบริษัทลูก (เช่น Vencorex &amp; PTTAC ในกลุ่ม GC) ซึ่งเป็นการล้างงบขาดทุนชั่วคราวที่ไม่กระทบกระแสเงินสดสด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71550" y="4331493"/>
            <a:ext cx="10648950" cy="25241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ts val="1912"/>
              </a:lnSpc>
            </a:pPr>
            <a:r>
              <a:rPr b="1" sz="1275" i="0" u="none">
                <a:solidFill>
                  <a:srgbClr val="003865"/>
                </a:solidFill>
                <a:latin typeface="Sarabun"/>
              </a:rPr>
              <a:t>มุมมองนักลงทุน:</a:t>
            </a:r>
            <a:r>
              <a:rPr b="0" sz="1275" i="0" u="none">
                <a:solidFill>
                  <a:srgbClr val="334155"/>
                </a:solidFill>
                <a:latin typeface="Sarabun"/>
              </a:rPr>
              <a:t> รายการเหล่านี้ไม่ใช่ความเสียหายถาวรของธุรกิจหลัก (Core Business) จึงเป็นโอกาสเข้าสะสมหุ้นเมื่อราคาปรับย่อตัว</a:t>
            </a:r>
          </a:p>
        </p:txBody>
      </p:sp>
      <p:pic>
        <p:nvPicPr>
          <p:cNvPr id="6" name="Picture 5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840831"/>
            <a:ext cx="209550" cy="219075"/>
          </a:xfrm>
          <a:prstGeom prst="rect">
            <a:avLst/>
          </a:prstGeom>
        </p:spPr>
      </p:pic>
      <p:pic>
        <p:nvPicPr>
          <p:cNvPr id="7" name="Picture 6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" y="3688556"/>
            <a:ext cx="161925" cy="219075"/>
          </a:xfrm>
          <a:prstGeom prst="rect">
            <a:avLst/>
          </a:prstGeom>
        </p:spPr>
      </p:pic>
      <p:pic>
        <p:nvPicPr>
          <p:cNvPr id="8" name="Picture 7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500" y="4355306"/>
            <a:ext cx="209550" cy="21907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71500" y="476250"/>
            <a:ext cx="11601450" cy="485775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b="1" sz="2550" i="0" u="none">
                <a:solidFill>
                  <a:srgbClr val="003865"/>
                </a:solidFill>
                <a:latin typeface="Prompt"/>
              </a:rPr>
              <a:t>ปัจจัยกระทบชั่วคราวในปี 2567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