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slideMasters/slideMaster3.xml" ContentType="application/vnd.openxmlformats-officedocument.presentationml.slideMaster+xml"/>
  <Override PartName="/ppt/slides/slide3.xml" ContentType="application/vnd.openxmlformats-officedocument.presentationml.slide+xml"/>
  <Override PartName="/ppt/slideMasters/slideMaster4.xml" ContentType="application/vnd.openxmlformats-officedocument.presentationml.slideMaster+xml"/>
  <Override PartName="/ppt/slides/slide4.xml" ContentType="application/vnd.openxmlformats-officedocument.presentationml.slide+xml"/>
  <Override PartName="/ppt/slideMasters/slideMaster5.xml" ContentType="application/vnd.openxmlformats-officedocument.presentationml.slideMaster+xml"/>
  <Override PartName="/ppt/slides/slide5.xml" ContentType="application/vnd.openxmlformats-officedocument.presentationml.slide+xml"/>
  <Override PartName="/ppt/slideMasters/slideMaster6.xml" ContentType="application/vnd.openxmlformats-officedocument.presentationml.slideMaster+xml"/>
  <Override PartName="/ppt/slides/slide6.xml" ContentType="application/vnd.openxmlformats-officedocument.presentationml.slide+xml"/>
  <Override PartName="/ppt/slideMasters/slideMaster7.xml" ContentType="application/vnd.openxmlformats-officedocument.presentationml.slideMaster+xml"/>
  <Override PartName="/ppt/slides/slide7.xml" ContentType="application/vnd.openxmlformats-officedocument.presentationml.slide+xml"/>
  <Override PartName="/ppt/slideMasters/slideMaster8.xml" ContentType="application/vnd.openxmlformats-officedocument.presentationml.slideMaster+xml"/>
  <Override PartName="/ppt/slides/slide8.xml" ContentType="application/vnd.openxmlformats-officedocument.presentationml.slide+xml"/>
  <Override PartName="/ppt/slideMasters/slideMaster9.xml" ContentType="application/vnd.openxmlformats-officedocument.presentationml.slideMaster+xml"/>
  <Override PartName="/ppt/slides/slide9.xml" ContentType="application/vnd.openxmlformats-officedocument.presentationml.slide+xml"/>
  <Override PartName="/ppt/slideMasters/slideMaster10.xml" ContentType="application/vnd.openxmlformats-officedocument.presentationml.slideMaster+xml"/>
  <Override PartName="/ppt/slides/slide10.xml" ContentType="application/vnd.openxmlformats-officedocument.presentationml.slide+xml"/>
  <Override PartName="/ppt/slideMasters/slideMaster11.xml" ContentType="application/vnd.openxmlformats-officedocument.presentationml.slideMaster+xml"/>
  <Override PartName="/ppt/slides/slide11.xml" ContentType="application/vnd.openxmlformats-officedocument.presentationml.slide+xml"/>
  <Override PartName="/ppt/slideMasters/slideMaster12.xml" ContentType="application/vnd.openxmlformats-officedocument.presentationml.slideMaster+xml"/>
  <Override PartName="/ppt/slides/slide12.xml" ContentType="application/vnd.openxmlformats-officedocument.presentationml.slide+xml"/>
  <Override PartName="/ppt/slideMasters/slideMaster13.xml" ContentType="application/vnd.openxmlformats-officedocument.presentationml.slideMaster+xml"/>
  <Override PartName="/ppt/slides/slide13.xml" ContentType="application/vnd.openxmlformats-officedocument.presentationml.slide+xml"/>
  <Override PartName="/ppt/slideMasters/slideMaster14.xml" ContentType="application/vnd.openxmlformats-officedocument.presentationml.slideMaster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</p:sldIdLst>
  <p:notesMasterIdLst>
    <p:notesMasterId r:id="rId16"/>
  </p:notesMasterIdLst>
  <p:sldSz cx="9144000" cy="5143500"/>
  <p:notesSz cx="5143500" cy="9144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notesMaster" Target="notesMasters/notesMaster1.xml"/><Relationship Id="rId17" Type="http://schemas.openxmlformats.org/officeDocument/2006/relationships/presProps" Target="presProps.xml"/><Relationship Id="rId18" Type="http://schemas.openxmlformats.org/officeDocument/2006/relationships/viewProps" Target="viewProps.xml"/><Relationship Id="rId19" Type="http://schemas.openxmlformats.org/officeDocument/2006/relationships/theme" Target="theme/theme1.xml"/><Relationship Id="rId2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10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0.xml"/>
		</Relationships>
</file>

<file path=ppt/notesSlides/_rels/notesSlide1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1.xml"/>
		</Relationships>
</file>

<file path=ppt/notesSlides/_rels/notesSlide1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2.xml"/>
		</Relationships>
</file>

<file path=ppt/notesSlides/_rels/notesSlide1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3.xml"/>
		</Relationships>
</file>

<file path=ppt/notesSlides/_rels/notesSlide1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4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_rels/notesSlide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.xml"/>
		</Relationships>
</file>

<file path=ppt/notesSlides/_rels/notesSlide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4.xml"/>
		</Relationships>
</file>

<file path=ppt/notesSlides/_rels/notesSlide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5.xml"/>
		</Relationships>
</file>

<file path=ppt/notesSlides/_rels/notesSlide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6.xml"/>
		</Relationships>
</file>

<file path=ppt/notesSlides/_rels/notesSlide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7.xml"/>
		</Relationships>
</file>

<file path=ppt/notesSlides/_rels/notesSlide8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8.xml"/>
		</Relationships>
</file>

<file path=ppt/notesSlides/_rels/notesSlide9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9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สไลด์ปก: ทักทายเด็ก ๆ ให้ตื่นเต้น ชี้ชวนดูตัวละคร "นี่ใครเอ่ย หูยาว ๆ?" "แล้วตัวนี้มีกระดองล่ะ?" ให้เด็กทายชื่อสัตว์ก่อนเริ่มเล่า แล้วค่อยอ่านชื่อเรื่องพร้อมกันช้า ๆ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ลดเสียงกระซิบเบา ๆ เอานิ้วแตะปาก "จุ๊ ๆ อย่าปลุกกระต่ายนะ" ให้เด็ก ๆ กระซิบตามและลุ้นไปด้วยกัน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เสียงตกใจสุดขีด! พูดเร็ว ลุกลี้ลุกลน สร้างความลุ้นระทึก ถามเด็ก ๆ ว่า "กระต่ายจะวิ่งทันไหมนะ?!"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ฉากฉลอง! ชวนเด็ก ๆ ปรบมือดัง ๆ ตะโกน "ไชโย!" พร้อมกัน ให้เด็กรู้สึกดีใจไปกับเต่าน้อย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พูดช้าลง อบอุ่น สรุปข้อคิด 2 ข้อ: (1) พยายามไม่ยอมแพ้แบบเต่า (2) ไม่ประมาท ไม่ล้อเลียนคนอื่นแบบกระต่าย และกระต่ายขอโทษเต่า ทั้งคู่เป็นเพื่อนกัน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ชวนคุยหลังนิทานจบ: "หนูชอบใครมากที่สุด เพราะอะไร?" "ถ้าเป็นหนู หนูจะนอนพักเหมือนกระต่ายไหม?" ชมเชยทุกคำตอบของเด็ก ๆ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ทำเสียงกระต่ายให้มั่นใจ อวดเก่งสุด ๆ ชวนเด็ก ๆ ยืนวิ่งอยู่กับที่เร็ว ๆ เหมือนกระต่าย แล้วถามว่า "กระต่ายวิ่งเร็วไหมจ๊ะ?"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เปลี่ยนเป็นเสียงเต่า พูดช้า ๆ ใจดี ชวนเด็ก ๆ เดินย่ำเท้าช้า ๆ พร้อมพูด "ต้วมเตี้ยม ต้วมเตี้ยม" ไปด้วยกัน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หัวเราะเสียงดัง ฮ่า ๆ ๆ ให้ดูขี้อวดหน่อย ๆ แล้วถามเด็ก ๆ ว่า "กระต่ายพูดแบบนี้ดีไหมนะ?" (ฝึกคิดเรื่องการล้อเลียนผู้อื่น)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เสียงเต่านิ่ง ๆ แต่มุ่งมั่น เสียงกระต่ายรีบตอบทันทีแบบมั่นใจเกินร้อย ทำท่าจับมือท้าแข่งให้เด็กดู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ไฮไลต์ของการมีส่วนร่วม: ให้เด็ก ๆ ช่วยกันนับ "หนึ่ง... สอง... สาม... เริ่มได้!" เสียงดัง ๆ พร้อมกัน อาจนับนิ้วประกอบ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พูดเร็ว ๆ ทำเสียง "ปรู๊ดดด" ให้สนุก ชี้ให้เด็กดูว่าเต่าน้อยตัวเล็กนิดเดียวอยู่ไกล ๆ ด้านหลัง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พูดเสียงง่วง ๆ หาวยาว ๆ แล้วทำเสียงกรน "คร่อก... ฟี้..." ตลก ๆ ชวนเด็กทำท่าหลับตาม แล้วถามว่า "กระต่ายนอนกลางการแข่งขัน ดีไหมนะ?"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จังหวะสำคัญของเรื่อง: ชวนเด็ก ๆ ตะโกนเชียร์ "สู้ ๆ นะเต่าน้อย!" พร้อมกัน และย่ำเท้า ต้วมเตี้ยม ๆ ไปด้วยกัน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0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1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2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3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4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-2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-3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-4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image" Target="../media/image-5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image" Target="../media/image-6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image" Target="../media/image-7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image" Target="../media/image-8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image" Target="../media/image-9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EAF9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scenes/s01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4" name="Shape 0"/>
          <p:cNvSpPr/>
          <p:nvPr/>
        </p:nvSpPr>
        <p:spPr>
          <a:xfrm>
            <a:off x="2103120" y="256032"/>
            <a:ext cx="4937760" cy="1536192"/>
          </a:xfrm>
          <a:prstGeom prst="roundRect">
            <a:avLst>
              <a:gd name="adj" fmla="val 13095"/>
            </a:avLst>
          </a:prstGeom>
          <a:solidFill>
            <a:srgbClr val="FFFFFF"/>
          </a:solidFill>
          <a:ln w="31750">
            <a:solidFill>
              <a:srgbClr val="4A3B32"/>
            </a:solidFill>
            <a:prstDash val="solid"/>
          </a:ln>
          <a:effectLst>
            <a:outerShdw sx="100000" sy="100000" kx="0" ky="0" algn="bl" rotWithShape="0" blurRad="88900" dist="50800" dir="5400000">
              <a:srgbClr val="5B4636">
                <a:alpha val="35000"/>
              </a:srgbClr>
            </a:outerShdw>
          </a:effectLst>
        </p:spPr>
      </p:sp>
      <p:sp>
        <p:nvSpPr>
          <p:cNvPr id="5" name="Text 1"/>
          <p:cNvSpPr/>
          <p:nvPr/>
        </p:nvSpPr>
        <p:spPr>
          <a:xfrm>
            <a:off x="2103120" y="365760"/>
            <a:ext cx="4937760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600" b="1" dirty="0">
                <a:solidFill>
                  <a:srgbClr val="D97706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นิทานแสนสนุก</a:t>
            </a:r>
            <a:endParaRPr lang="en-US" sz="1600" dirty="0"/>
          </a:p>
        </p:txBody>
      </p:sp>
      <p:sp>
        <p:nvSpPr>
          <p:cNvPr id="6" name="Text 2"/>
          <p:cNvSpPr/>
          <p:nvPr/>
        </p:nvSpPr>
        <p:spPr>
          <a:xfrm>
            <a:off x="2103120" y="658368"/>
            <a:ext cx="4937760" cy="7498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4500" b="1" dirty="0">
                <a:solidFill>
                  <a:srgbClr val="4A3B32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กระต่ายกับเต่า</a:t>
            </a:r>
            <a:endParaRPr lang="en-US" sz="4500" dirty="0"/>
          </a:p>
        </p:txBody>
      </p:sp>
      <p:sp>
        <p:nvSpPr>
          <p:cNvPr id="7" name="Text 3"/>
          <p:cNvSpPr/>
          <p:nvPr/>
        </p:nvSpPr>
        <p:spPr>
          <a:xfrm>
            <a:off x="2103120" y="1371600"/>
            <a:ext cx="4937760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400" dirty="0">
                <a:solidFill>
                  <a:srgbClr val="3E7D2C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สำหรับเด็ก ๆ ทุกคน</a:t>
            </a:r>
            <a:endParaRPr lang="en-US" sz="14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">
    <p:bg>
      <p:bgPr>
        <a:solidFill>
          <a:srgbClr val="EAF9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scenes/s10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4" name="Shape 0"/>
          <p:cNvSpPr/>
          <p:nvPr/>
        </p:nvSpPr>
        <p:spPr>
          <a:xfrm>
            <a:off x="347472" y="4023360"/>
            <a:ext cx="8449056" cy="950976"/>
          </a:xfrm>
          <a:prstGeom prst="roundRect">
            <a:avLst>
              <a:gd name="adj" fmla="val 13462"/>
            </a:avLst>
          </a:prstGeom>
          <a:solidFill>
            <a:srgbClr val="FFFFFF"/>
          </a:solidFill>
          <a:ln w="25400">
            <a:solidFill>
              <a:srgbClr val="4A3B32"/>
            </a:solidFill>
            <a:prstDash val="solid"/>
          </a:ln>
          <a:effectLst>
            <a:outerShdw sx="100000" sy="100000" kx="0" ky="0" algn="bl" rotWithShape="0" blurRad="76200" dist="38100" dir="5400000">
              <a:srgbClr val="5B4636">
                <a:alpha val="35000"/>
              </a:srgbClr>
            </a:outerShdw>
          </a:effectLst>
        </p:spPr>
      </p:sp>
      <p:sp>
        <p:nvSpPr>
          <p:cNvPr id="5" name="Text 1"/>
          <p:cNvSpPr/>
          <p:nvPr/>
        </p:nvSpPr>
        <p:spPr>
          <a:xfrm>
            <a:off x="502920" y="4023360"/>
            <a:ext cx="7635240" cy="9509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lnSpc>
                <a:spcPct val="112000"/>
              </a:lnSpc>
              <a:buNone/>
            </a:pPr>
            <a:r>
              <a:rPr lang="en-US" sz="1900" b="1" dirty="0">
                <a:solidFill>
                  <a:srgbClr val="3E7D2C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จุ๊ ๆ... เงียบ ๆ นะ </a:t>
            </a:r>
            <a:pPr algn="ctr" indent="0" marL="0">
              <a:lnSpc>
                <a:spcPct val="112000"/>
              </a:lnSpc>
              <a:buNone/>
            </a:pPr>
            <a:r>
              <a:rPr lang="en-US" sz="1900" dirty="0">
                <a:solidFill>
                  <a:srgbClr val="4A3B32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เต่าค่อย ๆ เดินผ่านกระต่ายที่หลับปุ๋ย</a:t>
            </a:r>
            <a:endParaRPr lang="en-US" sz="1900" dirty="0"/>
          </a:p>
          <a:p>
            <a:pPr algn="ctr" indent="0" marL="0">
              <a:lnSpc>
                <a:spcPct val="112000"/>
              </a:lnSpc>
              <a:buNone/>
            </a:pPr>
            <a:r>
              <a:rPr lang="en-US" sz="1900" dirty="0">
                <a:solidFill>
                  <a:srgbClr val="4A3B32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ใกล้ถึงเส้นชัยเข้าไปทุกทีแล้ว!</a:t>
            </a:r>
            <a:endParaRPr lang="en-US" sz="1900" dirty="0"/>
          </a:p>
        </p:txBody>
      </p:sp>
      <p:sp>
        <p:nvSpPr>
          <p:cNvPr id="6" name="Shape 2"/>
          <p:cNvSpPr/>
          <p:nvPr/>
        </p:nvSpPr>
        <p:spPr>
          <a:xfrm>
            <a:off x="8247888" y="4261104"/>
            <a:ext cx="475488" cy="475488"/>
          </a:xfrm>
          <a:prstGeom prst="ellipse">
            <a:avLst/>
          </a:prstGeom>
          <a:solidFill>
            <a:srgbClr val="FFD93B"/>
          </a:solidFill>
          <a:ln w="25400">
            <a:solidFill>
              <a:srgbClr val="4A3B32"/>
            </a:solidFill>
            <a:prstDash val="solid"/>
          </a:ln>
        </p:spPr>
      </p:sp>
      <p:sp>
        <p:nvSpPr>
          <p:cNvPr id="7" name="Text 3"/>
          <p:cNvSpPr/>
          <p:nvPr/>
        </p:nvSpPr>
        <p:spPr>
          <a:xfrm>
            <a:off x="8247888" y="4261104"/>
            <a:ext cx="475488" cy="4754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400" b="1" dirty="0">
                <a:solidFill>
                  <a:srgbClr val="4A3B32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9</a:t>
            </a:r>
            <a:endParaRPr lang="en-US" sz="1400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">
    <p:bg>
      <p:bgPr>
        <a:solidFill>
          <a:srgbClr val="EAF9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scenes/s11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4" name="Shape 0"/>
          <p:cNvSpPr/>
          <p:nvPr/>
        </p:nvSpPr>
        <p:spPr>
          <a:xfrm>
            <a:off x="347472" y="4023360"/>
            <a:ext cx="8449056" cy="950976"/>
          </a:xfrm>
          <a:prstGeom prst="roundRect">
            <a:avLst>
              <a:gd name="adj" fmla="val 13462"/>
            </a:avLst>
          </a:prstGeom>
          <a:solidFill>
            <a:srgbClr val="FFFFFF"/>
          </a:solidFill>
          <a:ln w="25400">
            <a:solidFill>
              <a:srgbClr val="4A3B32"/>
            </a:solidFill>
            <a:prstDash val="solid"/>
          </a:ln>
          <a:effectLst>
            <a:outerShdw sx="100000" sy="100000" kx="0" ky="0" algn="bl" rotWithShape="0" blurRad="76200" dist="38100" dir="5400000">
              <a:srgbClr val="5B4636">
                <a:alpha val="35000"/>
              </a:srgbClr>
            </a:outerShdw>
          </a:effectLst>
        </p:spPr>
      </p:sp>
      <p:sp>
        <p:nvSpPr>
          <p:cNvPr id="5" name="Text 1"/>
          <p:cNvSpPr/>
          <p:nvPr/>
        </p:nvSpPr>
        <p:spPr>
          <a:xfrm>
            <a:off x="502920" y="4023360"/>
            <a:ext cx="7635240" cy="9509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lnSpc>
                <a:spcPct val="112000"/>
              </a:lnSpc>
              <a:buNone/>
            </a:pPr>
            <a:r>
              <a:rPr lang="en-US" sz="1900" dirty="0">
                <a:solidFill>
                  <a:srgbClr val="4A3B32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กระต่ายสะดุ้งตื่น </a:t>
            </a:r>
            <a:pPr algn="ctr" indent="0" marL="0">
              <a:lnSpc>
                <a:spcPct val="112000"/>
              </a:lnSpc>
              <a:buNone/>
            </a:pPr>
            <a:r>
              <a:rPr lang="en-US" sz="1900" b="1" dirty="0">
                <a:solidFill>
                  <a:srgbClr val="E4504F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"ตายแล้ว! เต่าเกือบถึงเส้นชัยแล้ว!"</a:t>
            </a:r>
            <a:endParaRPr lang="en-US" sz="1900" dirty="0"/>
          </a:p>
          <a:p>
            <a:pPr algn="ctr" indent="0" marL="0">
              <a:lnSpc>
                <a:spcPct val="112000"/>
              </a:lnSpc>
              <a:buNone/>
            </a:pPr>
            <a:r>
              <a:rPr lang="en-US" sz="1900" dirty="0">
                <a:solidFill>
                  <a:srgbClr val="4A3B32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กระต่ายรีบวิ่งสุดแรงเลย... จะทันไหมนะ?</a:t>
            </a:r>
            <a:endParaRPr lang="en-US" sz="1900" dirty="0"/>
          </a:p>
        </p:txBody>
      </p:sp>
      <p:sp>
        <p:nvSpPr>
          <p:cNvPr id="6" name="Shape 2"/>
          <p:cNvSpPr/>
          <p:nvPr/>
        </p:nvSpPr>
        <p:spPr>
          <a:xfrm>
            <a:off x="8247888" y="4261104"/>
            <a:ext cx="475488" cy="475488"/>
          </a:xfrm>
          <a:prstGeom prst="ellipse">
            <a:avLst/>
          </a:prstGeom>
          <a:solidFill>
            <a:srgbClr val="FFD93B"/>
          </a:solidFill>
          <a:ln w="25400">
            <a:solidFill>
              <a:srgbClr val="4A3B32"/>
            </a:solidFill>
            <a:prstDash val="solid"/>
          </a:ln>
        </p:spPr>
      </p:sp>
      <p:sp>
        <p:nvSpPr>
          <p:cNvPr id="7" name="Text 3"/>
          <p:cNvSpPr/>
          <p:nvPr/>
        </p:nvSpPr>
        <p:spPr>
          <a:xfrm>
            <a:off x="8247888" y="4261104"/>
            <a:ext cx="475488" cy="4754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400" b="1" dirty="0">
                <a:solidFill>
                  <a:srgbClr val="4A3B32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10</a:t>
            </a:r>
            <a:endParaRPr lang="en-US" sz="1400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">
    <p:bg>
      <p:bgPr>
        <a:solidFill>
          <a:srgbClr val="EAF9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scenes/s12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4" name="Shape 0"/>
          <p:cNvSpPr/>
          <p:nvPr/>
        </p:nvSpPr>
        <p:spPr>
          <a:xfrm>
            <a:off x="347472" y="4023360"/>
            <a:ext cx="8449056" cy="950976"/>
          </a:xfrm>
          <a:prstGeom prst="roundRect">
            <a:avLst>
              <a:gd name="adj" fmla="val 13462"/>
            </a:avLst>
          </a:prstGeom>
          <a:solidFill>
            <a:srgbClr val="FFFFFF"/>
          </a:solidFill>
          <a:ln w="25400">
            <a:solidFill>
              <a:srgbClr val="4A3B32"/>
            </a:solidFill>
            <a:prstDash val="solid"/>
          </a:ln>
          <a:effectLst>
            <a:outerShdw sx="100000" sy="100000" kx="0" ky="0" algn="bl" rotWithShape="0" blurRad="76200" dist="38100" dir="5400000">
              <a:srgbClr val="5B4636">
                <a:alpha val="35000"/>
              </a:srgbClr>
            </a:outerShdw>
          </a:effectLst>
        </p:spPr>
      </p:sp>
      <p:sp>
        <p:nvSpPr>
          <p:cNvPr id="5" name="Text 1"/>
          <p:cNvSpPr/>
          <p:nvPr/>
        </p:nvSpPr>
        <p:spPr>
          <a:xfrm>
            <a:off x="502920" y="4023360"/>
            <a:ext cx="7635240" cy="9509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lnSpc>
                <a:spcPct val="112000"/>
              </a:lnSpc>
              <a:buNone/>
            </a:pPr>
            <a:r>
              <a:rPr lang="en-US" sz="1900" dirty="0">
                <a:solidFill>
                  <a:srgbClr val="4A3B32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แต่ไม่ทันแล้วจ้า! เต่าน้อยเข้าเส้นชัยก่อน</a:t>
            </a:r>
            <a:endParaRPr lang="en-US" sz="1900" dirty="0"/>
          </a:p>
          <a:p>
            <a:pPr algn="ctr" indent="0" marL="0">
              <a:lnSpc>
                <a:spcPct val="112000"/>
              </a:lnSpc>
              <a:buNone/>
            </a:pPr>
            <a:r>
              <a:rPr lang="en-US" sz="1900" b="1" dirty="0">
                <a:solidFill>
                  <a:srgbClr val="D97706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"ไชโย! เต่าน้อยชนะแล้ว!"</a:t>
            </a:r>
            <a:pPr algn="ctr" indent="0" marL="0">
              <a:lnSpc>
                <a:spcPct val="112000"/>
              </a:lnSpc>
              <a:buNone/>
            </a:pPr>
            <a:r>
              <a:rPr lang="en-US" sz="1900" dirty="0">
                <a:solidFill>
                  <a:srgbClr val="4A3B32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 เพื่อน ๆ ปรบมือเสียงดังลั่นป่าเลย</a:t>
            </a:r>
            <a:endParaRPr lang="en-US" sz="1900" dirty="0"/>
          </a:p>
        </p:txBody>
      </p:sp>
      <p:sp>
        <p:nvSpPr>
          <p:cNvPr id="6" name="Shape 2"/>
          <p:cNvSpPr/>
          <p:nvPr/>
        </p:nvSpPr>
        <p:spPr>
          <a:xfrm>
            <a:off x="8247888" y="4261104"/>
            <a:ext cx="475488" cy="475488"/>
          </a:xfrm>
          <a:prstGeom prst="ellipse">
            <a:avLst/>
          </a:prstGeom>
          <a:solidFill>
            <a:srgbClr val="FFD93B"/>
          </a:solidFill>
          <a:ln w="25400">
            <a:solidFill>
              <a:srgbClr val="4A3B32"/>
            </a:solidFill>
            <a:prstDash val="solid"/>
          </a:ln>
        </p:spPr>
      </p:sp>
      <p:sp>
        <p:nvSpPr>
          <p:cNvPr id="7" name="Text 3"/>
          <p:cNvSpPr/>
          <p:nvPr/>
        </p:nvSpPr>
        <p:spPr>
          <a:xfrm>
            <a:off x="8247888" y="4261104"/>
            <a:ext cx="475488" cy="4754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400" b="1" dirty="0">
                <a:solidFill>
                  <a:srgbClr val="4A3B32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11</a:t>
            </a:r>
            <a:endParaRPr lang="en-US" sz="1400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">
    <p:bg>
      <p:bgPr>
        <a:solidFill>
          <a:srgbClr val="EAF9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scenes/s13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4" name="Shape 0"/>
          <p:cNvSpPr/>
          <p:nvPr/>
        </p:nvSpPr>
        <p:spPr>
          <a:xfrm>
            <a:off x="347472" y="4023360"/>
            <a:ext cx="8449056" cy="950976"/>
          </a:xfrm>
          <a:prstGeom prst="roundRect">
            <a:avLst>
              <a:gd name="adj" fmla="val 13462"/>
            </a:avLst>
          </a:prstGeom>
          <a:solidFill>
            <a:srgbClr val="FFFFFF"/>
          </a:solidFill>
          <a:ln w="25400">
            <a:solidFill>
              <a:srgbClr val="4A3B32"/>
            </a:solidFill>
            <a:prstDash val="solid"/>
          </a:ln>
          <a:effectLst>
            <a:outerShdw sx="100000" sy="100000" kx="0" ky="0" algn="bl" rotWithShape="0" blurRad="76200" dist="38100" dir="5400000">
              <a:srgbClr val="5B4636">
                <a:alpha val="35000"/>
              </a:srgbClr>
            </a:outerShdw>
          </a:effectLst>
        </p:spPr>
      </p:sp>
      <p:sp>
        <p:nvSpPr>
          <p:cNvPr id="5" name="Text 1"/>
          <p:cNvSpPr/>
          <p:nvPr/>
        </p:nvSpPr>
        <p:spPr>
          <a:xfrm>
            <a:off x="502920" y="4023360"/>
            <a:ext cx="7635240" cy="9509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lnSpc>
                <a:spcPct val="112000"/>
              </a:lnSpc>
              <a:buNone/>
            </a:pPr>
            <a:r>
              <a:rPr lang="en-US" sz="1900" dirty="0">
                <a:solidFill>
                  <a:srgbClr val="4A3B32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นิทานเรื่องนี้สอนให้รู้ว่า อย่าประมาทและอย่าล้อเลียนใครนะเด็ก ๆ</a:t>
            </a:r>
            <a:endParaRPr lang="en-US" sz="1900" dirty="0"/>
          </a:p>
          <a:p>
            <a:pPr algn="ctr" indent="0" marL="0">
              <a:lnSpc>
                <a:spcPct val="112000"/>
              </a:lnSpc>
              <a:buNone/>
            </a:pPr>
            <a:r>
              <a:rPr lang="en-US" sz="1900" b="1" dirty="0">
                <a:solidFill>
                  <a:srgbClr val="3E7D2C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"ความพยายามอยู่ที่ไหน ความสำเร็จอยู่ที่นั่น"</a:t>
            </a:r>
            <a:endParaRPr lang="en-US" sz="1900" dirty="0"/>
          </a:p>
        </p:txBody>
      </p:sp>
      <p:sp>
        <p:nvSpPr>
          <p:cNvPr id="6" name="Shape 2"/>
          <p:cNvSpPr/>
          <p:nvPr/>
        </p:nvSpPr>
        <p:spPr>
          <a:xfrm>
            <a:off x="8247888" y="4261104"/>
            <a:ext cx="475488" cy="475488"/>
          </a:xfrm>
          <a:prstGeom prst="ellipse">
            <a:avLst/>
          </a:prstGeom>
          <a:solidFill>
            <a:srgbClr val="FFD93B"/>
          </a:solidFill>
          <a:ln w="25400">
            <a:solidFill>
              <a:srgbClr val="4A3B32"/>
            </a:solidFill>
            <a:prstDash val="solid"/>
          </a:ln>
        </p:spPr>
      </p:sp>
      <p:sp>
        <p:nvSpPr>
          <p:cNvPr id="7" name="Text 3"/>
          <p:cNvSpPr/>
          <p:nvPr/>
        </p:nvSpPr>
        <p:spPr>
          <a:xfrm>
            <a:off x="8247888" y="4261104"/>
            <a:ext cx="475488" cy="4754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400" b="1" dirty="0">
                <a:solidFill>
                  <a:srgbClr val="4A3B32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12</a:t>
            </a:r>
            <a:endParaRPr lang="en-US" sz="1400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">
    <p:bg>
      <p:bgPr>
        <a:solidFill>
          <a:srgbClr val="EAF9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scenes/s14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4" name="Shape 0"/>
          <p:cNvSpPr/>
          <p:nvPr/>
        </p:nvSpPr>
        <p:spPr>
          <a:xfrm>
            <a:off x="2788920" y="438912"/>
            <a:ext cx="3566160" cy="1005840"/>
          </a:xfrm>
          <a:prstGeom prst="roundRect">
            <a:avLst>
              <a:gd name="adj" fmla="val 20000"/>
            </a:avLst>
          </a:prstGeom>
          <a:solidFill>
            <a:srgbClr val="FFFFFF"/>
          </a:solidFill>
          <a:ln w="31750">
            <a:solidFill>
              <a:srgbClr val="4A3B32"/>
            </a:solidFill>
            <a:prstDash val="solid"/>
          </a:ln>
          <a:effectLst>
            <a:outerShdw sx="100000" sy="100000" kx="0" ky="0" algn="bl" rotWithShape="0" blurRad="88900" dist="50800" dir="5400000">
              <a:srgbClr val="5B4636">
                <a:alpha val="35000"/>
              </a:srgbClr>
            </a:outerShdw>
          </a:effectLst>
        </p:spPr>
      </p:sp>
      <p:sp>
        <p:nvSpPr>
          <p:cNvPr id="5" name="Text 1"/>
          <p:cNvSpPr/>
          <p:nvPr/>
        </p:nvSpPr>
        <p:spPr>
          <a:xfrm>
            <a:off x="2788920" y="438912"/>
            <a:ext cx="3566160" cy="10058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4000" b="1" dirty="0">
                <a:solidFill>
                  <a:srgbClr val="4A3B32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จบแล้วจ้า</a:t>
            </a:r>
            <a:endParaRPr lang="en-US" sz="4000" dirty="0"/>
          </a:p>
        </p:txBody>
      </p:sp>
      <p:sp>
        <p:nvSpPr>
          <p:cNvPr id="6" name="Shape 2"/>
          <p:cNvSpPr/>
          <p:nvPr/>
        </p:nvSpPr>
        <p:spPr>
          <a:xfrm>
            <a:off x="347472" y="4023360"/>
            <a:ext cx="8449056" cy="950976"/>
          </a:xfrm>
          <a:prstGeom prst="roundRect">
            <a:avLst>
              <a:gd name="adj" fmla="val 13462"/>
            </a:avLst>
          </a:prstGeom>
          <a:solidFill>
            <a:srgbClr val="FFFFFF"/>
          </a:solidFill>
          <a:ln w="25400">
            <a:solidFill>
              <a:srgbClr val="4A3B32"/>
            </a:solidFill>
            <a:prstDash val="solid"/>
          </a:ln>
          <a:effectLst>
            <a:outerShdw sx="100000" sy="100000" kx="0" ky="0" algn="bl" rotWithShape="0" blurRad="76200" dist="38100" dir="5400000">
              <a:srgbClr val="5B4636">
                <a:alpha val="35000"/>
              </a:srgbClr>
            </a:outerShdw>
          </a:effectLst>
        </p:spPr>
      </p:sp>
      <p:sp>
        <p:nvSpPr>
          <p:cNvPr id="7" name="Text 3"/>
          <p:cNvSpPr/>
          <p:nvPr/>
        </p:nvSpPr>
        <p:spPr>
          <a:xfrm>
            <a:off x="502920" y="4023360"/>
            <a:ext cx="7635240" cy="9509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lnSpc>
                <a:spcPct val="112000"/>
              </a:lnSpc>
              <a:buNone/>
            </a:pPr>
            <a:r>
              <a:rPr lang="en-US" sz="1900" dirty="0">
                <a:solidFill>
                  <a:srgbClr val="4A3B32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ชวนคุยกันหน่อย: </a:t>
            </a:r>
            <a:pPr algn="ctr" indent="0" marL="0">
              <a:lnSpc>
                <a:spcPct val="112000"/>
              </a:lnSpc>
              <a:buNone/>
            </a:pPr>
            <a:r>
              <a:rPr lang="en-US" sz="1900" b="1" dirty="0">
                <a:solidFill>
                  <a:srgbClr val="D97706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หนู ๆ ชอบใครมากที่สุดเอ่ย? เพราะอะไรจ๊ะ?</a:t>
            </a:r>
            <a:endParaRPr lang="en-US" sz="19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EAF9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scenes/s02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4" name="Shape 0"/>
          <p:cNvSpPr/>
          <p:nvPr/>
        </p:nvSpPr>
        <p:spPr>
          <a:xfrm>
            <a:off x="347472" y="4023360"/>
            <a:ext cx="8449056" cy="950976"/>
          </a:xfrm>
          <a:prstGeom prst="roundRect">
            <a:avLst>
              <a:gd name="adj" fmla="val 13462"/>
            </a:avLst>
          </a:prstGeom>
          <a:solidFill>
            <a:srgbClr val="FFFFFF"/>
          </a:solidFill>
          <a:ln w="25400">
            <a:solidFill>
              <a:srgbClr val="4A3B32"/>
            </a:solidFill>
            <a:prstDash val="solid"/>
          </a:ln>
          <a:effectLst>
            <a:outerShdw sx="100000" sy="100000" kx="0" ky="0" algn="bl" rotWithShape="0" blurRad="76200" dist="38100" dir="5400000">
              <a:srgbClr val="5B4636">
                <a:alpha val="35000"/>
              </a:srgbClr>
            </a:outerShdw>
          </a:effectLst>
        </p:spPr>
      </p:sp>
      <p:sp>
        <p:nvSpPr>
          <p:cNvPr id="5" name="Text 1"/>
          <p:cNvSpPr/>
          <p:nvPr/>
        </p:nvSpPr>
        <p:spPr>
          <a:xfrm>
            <a:off x="502920" y="4023360"/>
            <a:ext cx="7635240" cy="9509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lnSpc>
                <a:spcPct val="112000"/>
              </a:lnSpc>
              <a:buNone/>
            </a:pPr>
            <a:r>
              <a:rPr lang="en-US" sz="1900" dirty="0">
                <a:solidFill>
                  <a:srgbClr val="4A3B32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กาลครั้งหนึ่ง มีกระต่ายน้อยวิ่งเร็วที่สุดในป่า</a:t>
            </a:r>
            <a:endParaRPr lang="en-US" sz="1900" dirty="0"/>
          </a:p>
          <a:p>
            <a:pPr algn="ctr" indent="0" marL="0">
              <a:lnSpc>
                <a:spcPct val="112000"/>
              </a:lnSpc>
              <a:buNone/>
            </a:pPr>
            <a:r>
              <a:rPr lang="en-US" sz="1900" b="1" dirty="0">
                <a:solidFill>
                  <a:srgbClr val="E4504F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"ฉันวิ่งเร็วที่สุด! ไม่มีใครชนะฉันได้หรอก"</a:t>
            </a:r>
            <a:endParaRPr lang="en-US" sz="1900" dirty="0"/>
          </a:p>
        </p:txBody>
      </p:sp>
      <p:sp>
        <p:nvSpPr>
          <p:cNvPr id="6" name="Shape 2"/>
          <p:cNvSpPr/>
          <p:nvPr/>
        </p:nvSpPr>
        <p:spPr>
          <a:xfrm>
            <a:off x="8247888" y="4261104"/>
            <a:ext cx="475488" cy="475488"/>
          </a:xfrm>
          <a:prstGeom prst="ellipse">
            <a:avLst/>
          </a:prstGeom>
          <a:solidFill>
            <a:srgbClr val="FFD93B"/>
          </a:solidFill>
          <a:ln w="25400">
            <a:solidFill>
              <a:srgbClr val="4A3B32"/>
            </a:solidFill>
            <a:prstDash val="solid"/>
          </a:ln>
        </p:spPr>
      </p:sp>
      <p:sp>
        <p:nvSpPr>
          <p:cNvPr id="7" name="Text 3"/>
          <p:cNvSpPr/>
          <p:nvPr/>
        </p:nvSpPr>
        <p:spPr>
          <a:xfrm>
            <a:off x="8247888" y="4261104"/>
            <a:ext cx="475488" cy="4754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400" b="1" dirty="0">
                <a:solidFill>
                  <a:srgbClr val="4A3B32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1</a:t>
            </a:r>
            <a:endParaRPr lang="en-US" sz="14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solidFill>
          <a:srgbClr val="EAF9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scenes/s03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4" name="Shape 0"/>
          <p:cNvSpPr/>
          <p:nvPr/>
        </p:nvSpPr>
        <p:spPr>
          <a:xfrm>
            <a:off x="347472" y="4023360"/>
            <a:ext cx="8449056" cy="950976"/>
          </a:xfrm>
          <a:prstGeom prst="roundRect">
            <a:avLst>
              <a:gd name="adj" fmla="val 13462"/>
            </a:avLst>
          </a:prstGeom>
          <a:solidFill>
            <a:srgbClr val="FFFFFF"/>
          </a:solidFill>
          <a:ln w="25400">
            <a:solidFill>
              <a:srgbClr val="4A3B32"/>
            </a:solidFill>
            <a:prstDash val="solid"/>
          </a:ln>
          <a:effectLst>
            <a:outerShdw sx="100000" sy="100000" kx="0" ky="0" algn="bl" rotWithShape="0" blurRad="76200" dist="38100" dir="5400000">
              <a:srgbClr val="5B4636">
                <a:alpha val="35000"/>
              </a:srgbClr>
            </a:outerShdw>
          </a:effectLst>
        </p:spPr>
      </p:sp>
      <p:sp>
        <p:nvSpPr>
          <p:cNvPr id="5" name="Text 1"/>
          <p:cNvSpPr/>
          <p:nvPr/>
        </p:nvSpPr>
        <p:spPr>
          <a:xfrm>
            <a:off x="502920" y="4023360"/>
            <a:ext cx="7635240" cy="9509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lnSpc>
                <a:spcPct val="112000"/>
              </a:lnSpc>
              <a:buNone/>
            </a:pPr>
            <a:r>
              <a:rPr lang="en-US" sz="1900" dirty="0">
                <a:solidFill>
                  <a:srgbClr val="4A3B32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และมีเต่าน้อยใจดี เดินช้า ๆ </a:t>
            </a:r>
            <a:pPr algn="ctr" indent="0" marL="0">
              <a:lnSpc>
                <a:spcPct val="112000"/>
              </a:lnSpc>
              <a:buNone/>
            </a:pPr>
            <a:r>
              <a:rPr lang="en-US" sz="1900" b="1" dirty="0">
                <a:solidFill>
                  <a:srgbClr val="3E7D2C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ต้วมเตี้ยม ต้วมเตี้ยม</a:t>
            </a:r>
            <a:endParaRPr lang="en-US" sz="1900" dirty="0"/>
          </a:p>
          <a:p>
            <a:pPr algn="ctr" indent="0" marL="0">
              <a:lnSpc>
                <a:spcPct val="112000"/>
              </a:lnSpc>
              <a:buNone/>
            </a:pPr>
            <a:r>
              <a:rPr lang="en-US" sz="1900" dirty="0">
                <a:solidFill>
                  <a:srgbClr val="4A3B32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แต่เต่าน้อยไม่เคยยอมแพ้อะไรง่าย ๆ เลยนะ</a:t>
            </a:r>
            <a:endParaRPr lang="en-US" sz="1900" dirty="0"/>
          </a:p>
        </p:txBody>
      </p:sp>
      <p:sp>
        <p:nvSpPr>
          <p:cNvPr id="6" name="Shape 2"/>
          <p:cNvSpPr/>
          <p:nvPr/>
        </p:nvSpPr>
        <p:spPr>
          <a:xfrm>
            <a:off x="8247888" y="4261104"/>
            <a:ext cx="475488" cy="475488"/>
          </a:xfrm>
          <a:prstGeom prst="ellipse">
            <a:avLst/>
          </a:prstGeom>
          <a:solidFill>
            <a:srgbClr val="FFD93B"/>
          </a:solidFill>
          <a:ln w="25400">
            <a:solidFill>
              <a:srgbClr val="4A3B32"/>
            </a:solidFill>
            <a:prstDash val="solid"/>
          </a:ln>
        </p:spPr>
      </p:sp>
      <p:sp>
        <p:nvSpPr>
          <p:cNvPr id="7" name="Text 3"/>
          <p:cNvSpPr/>
          <p:nvPr/>
        </p:nvSpPr>
        <p:spPr>
          <a:xfrm>
            <a:off x="8247888" y="4261104"/>
            <a:ext cx="475488" cy="4754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400" b="1" dirty="0">
                <a:solidFill>
                  <a:srgbClr val="4A3B32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2</a:t>
            </a:r>
            <a:endParaRPr lang="en-US" sz="14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bg>
      <p:bgPr>
        <a:solidFill>
          <a:srgbClr val="EAF9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scenes/s04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4" name="Shape 0"/>
          <p:cNvSpPr/>
          <p:nvPr/>
        </p:nvSpPr>
        <p:spPr>
          <a:xfrm>
            <a:off x="347472" y="4023360"/>
            <a:ext cx="8449056" cy="950976"/>
          </a:xfrm>
          <a:prstGeom prst="roundRect">
            <a:avLst>
              <a:gd name="adj" fmla="val 13462"/>
            </a:avLst>
          </a:prstGeom>
          <a:solidFill>
            <a:srgbClr val="FFFFFF"/>
          </a:solidFill>
          <a:ln w="25400">
            <a:solidFill>
              <a:srgbClr val="4A3B32"/>
            </a:solidFill>
            <a:prstDash val="solid"/>
          </a:ln>
          <a:effectLst>
            <a:outerShdw sx="100000" sy="100000" kx="0" ky="0" algn="bl" rotWithShape="0" blurRad="76200" dist="38100" dir="5400000">
              <a:srgbClr val="5B4636">
                <a:alpha val="35000"/>
              </a:srgbClr>
            </a:outerShdw>
          </a:effectLst>
        </p:spPr>
      </p:sp>
      <p:sp>
        <p:nvSpPr>
          <p:cNvPr id="5" name="Text 1"/>
          <p:cNvSpPr/>
          <p:nvPr/>
        </p:nvSpPr>
        <p:spPr>
          <a:xfrm>
            <a:off x="502920" y="4023360"/>
            <a:ext cx="7635240" cy="9509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lnSpc>
                <a:spcPct val="112000"/>
              </a:lnSpc>
              <a:buNone/>
            </a:pPr>
            <a:r>
              <a:rPr lang="en-US" sz="1900" dirty="0">
                <a:solidFill>
                  <a:srgbClr val="4A3B32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วันหนึ่ง กระต่ายหัวเราะเยาะเต่า</a:t>
            </a:r>
            <a:endParaRPr lang="en-US" sz="1900" dirty="0"/>
          </a:p>
          <a:p>
            <a:pPr algn="ctr" indent="0" marL="0">
              <a:lnSpc>
                <a:spcPct val="112000"/>
              </a:lnSpc>
              <a:buNone/>
            </a:pPr>
            <a:r>
              <a:rPr lang="en-US" sz="1900" b="1" dirty="0">
                <a:solidFill>
                  <a:srgbClr val="E4504F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"ฮ่า ๆ ๆ เจ้าเต่า! เดินช้าอย่างกับหอยเลย"</a:t>
            </a:r>
            <a:endParaRPr lang="en-US" sz="1900" dirty="0"/>
          </a:p>
        </p:txBody>
      </p:sp>
      <p:sp>
        <p:nvSpPr>
          <p:cNvPr id="6" name="Shape 2"/>
          <p:cNvSpPr/>
          <p:nvPr/>
        </p:nvSpPr>
        <p:spPr>
          <a:xfrm>
            <a:off x="8247888" y="4261104"/>
            <a:ext cx="475488" cy="475488"/>
          </a:xfrm>
          <a:prstGeom prst="ellipse">
            <a:avLst/>
          </a:prstGeom>
          <a:solidFill>
            <a:srgbClr val="FFD93B"/>
          </a:solidFill>
          <a:ln w="25400">
            <a:solidFill>
              <a:srgbClr val="4A3B32"/>
            </a:solidFill>
            <a:prstDash val="solid"/>
          </a:ln>
        </p:spPr>
      </p:sp>
      <p:sp>
        <p:nvSpPr>
          <p:cNvPr id="7" name="Text 3"/>
          <p:cNvSpPr/>
          <p:nvPr/>
        </p:nvSpPr>
        <p:spPr>
          <a:xfrm>
            <a:off x="8247888" y="4261104"/>
            <a:ext cx="475488" cy="4754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400" b="1" dirty="0">
                <a:solidFill>
                  <a:srgbClr val="4A3B32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3</a:t>
            </a:r>
            <a:endParaRPr lang="en-US" sz="14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bg>
      <p:bgPr>
        <a:solidFill>
          <a:srgbClr val="EAF9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scenes/s05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4" name="Shape 0"/>
          <p:cNvSpPr/>
          <p:nvPr/>
        </p:nvSpPr>
        <p:spPr>
          <a:xfrm>
            <a:off x="347472" y="4023360"/>
            <a:ext cx="8449056" cy="950976"/>
          </a:xfrm>
          <a:prstGeom prst="roundRect">
            <a:avLst>
              <a:gd name="adj" fmla="val 13462"/>
            </a:avLst>
          </a:prstGeom>
          <a:solidFill>
            <a:srgbClr val="FFFFFF"/>
          </a:solidFill>
          <a:ln w="25400">
            <a:solidFill>
              <a:srgbClr val="4A3B32"/>
            </a:solidFill>
            <a:prstDash val="solid"/>
          </a:ln>
          <a:effectLst>
            <a:outerShdw sx="100000" sy="100000" kx="0" ky="0" algn="bl" rotWithShape="0" blurRad="76200" dist="38100" dir="5400000">
              <a:srgbClr val="5B4636">
                <a:alpha val="35000"/>
              </a:srgbClr>
            </a:outerShdw>
          </a:effectLst>
        </p:spPr>
      </p:sp>
      <p:sp>
        <p:nvSpPr>
          <p:cNvPr id="5" name="Text 1"/>
          <p:cNvSpPr/>
          <p:nvPr/>
        </p:nvSpPr>
        <p:spPr>
          <a:xfrm>
            <a:off x="502920" y="4023360"/>
            <a:ext cx="7635240" cy="9509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lnSpc>
                <a:spcPct val="112000"/>
              </a:lnSpc>
              <a:buNone/>
            </a:pPr>
            <a:r>
              <a:rPr lang="en-US" sz="1900" dirty="0">
                <a:solidFill>
                  <a:srgbClr val="4A3B32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เต่ายิ้มแล้วพูดว่า </a:t>
            </a:r>
            <a:pPr algn="ctr" indent="0" marL="0">
              <a:lnSpc>
                <a:spcPct val="112000"/>
              </a:lnSpc>
              <a:buNone/>
            </a:pPr>
            <a:r>
              <a:rPr lang="en-US" sz="1900" b="1" dirty="0">
                <a:solidFill>
                  <a:srgbClr val="3E7D2C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"งั้นเรามาวิ่งแข่งกันไหมล่ะ?"</a:t>
            </a:r>
            <a:endParaRPr lang="en-US" sz="1900" dirty="0"/>
          </a:p>
          <a:p>
            <a:pPr algn="ctr" indent="0" marL="0">
              <a:lnSpc>
                <a:spcPct val="112000"/>
              </a:lnSpc>
              <a:buNone/>
            </a:pPr>
            <a:r>
              <a:rPr lang="en-US" sz="1900" dirty="0">
                <a:solidFill>
                  <a:srgbClr val="4A3B32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กระต่ายรีบตอบ </a:t>
            </a:r>
            <a:pPr algn="ctr" indent="0" marL="0">
              <a:lnSpc>
                <a:spcPct val="112000"/>
              </a:lnSpc>
              <a:buNone/>
            </a:pPr>
            <a:r>
              <a:rPr lang="en-US" sz="1900" b="1" dirty="0">
                <a:solidFill>
                  <a:srgbClr val="E4504F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"ตกลง! ยังไงฉันก็ชนะอยู่แล้ว"</a:t>
            </a:r>
            <a:endParaRPr lang="en-US" sz="1900" dirty="0"/>
          </a:p>
        </p:txBody>
      </p:sp>
      <p:sp>
        <p:nvSpPr>
          <p:cNvPr id="6" name="Shape 2"/>
          <p:cNvSpPr/>
          <p:nvPr/>
        </p:nvSpPr>
        <p:spPr>
          <a:xfrm>
            <a:off x="8247888" y="4261104"/>
            <a:ext cx="475488" cy="475488"/>
          </a:xfrm>
          <a:prstGeom prst="ellipse">
            <a:avLst/>
          </a:prstGeom>
          <a:solidFill>
            <a:srgbClr val="FFD93B"/>
          </a:solidFill>
          <a:ln w="25400">
            <a:solidFill>
              <a:srgbClr val="4A3B32"/>
            </a:solidFill>
            <a:prstDash val="solid"/>
          </a:ln>
        </p:spPr>
      </p:sp>
      <p:sp>
        <p:nvSpPr>
          <p:cNvPr id="7" name="Text 3"/>
          <p:cNvSpPr/>
          <p:nvPr/>
        </p:nvSpPr>
        <p:spPr>
          <a:xfrm>
            <a:off x="8247888" y="4261104"/>
            <a:ext cx="475488" cy="4754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400" b="1" dirty="0">
                <a:solidFill>
                  <a:srgbClr val="4A3B32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4</a:t>
            </a:r>
            <a:endParaRPr lang="en-US" sz="14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bg>
      <p:bgPr>
        <a:solidFill>
          <a:srgbClr val="EAF9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scenes/s06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4" name="Shape 0"/>
          <p:cNvSpPr/>
          <p:nvPr/>
        </p:nvSpPr>
        <p:spPr>
          <a:xfrm>
            <a:off x="347472" y="4023360"/>
            <a:ext cx="8449056" cy="950976"/>
          </a:xfrm>
          <a:prstGeom prst="roundRect">
            <a:avLst>
              <a:gd name="adj" fmla="val 13462"/>
            </a:avLst>
          </a:prstGeom>
          <a:solidFill>
            <a:srgbClr val="FFFFFF"/>
          </a:solidFill>
          <a:ln w="25400">
            <a:solidFill>
              <a:srgbClr val="4A3B32"/>
            </a:solidFill>
            <a:prstDash val="solid"/>
          </a:ln>
          <a:effectLst>
            <a:outerShdw sx="100000" sy="100000" kx="0" ky="0" algn="bl" rotWithShape="0" blurRad="76200" dist="38100" dir="5400000">
              <a:srgbClr val="5B4636">
                <a:alpha val="35000"/>
              </a:srgbClr>
            </a:outerShdw>
          </a:effectLst>
        </p:spPr>
      </p:sp>
      <p:sp>
        <p:nvSpPr>
          <p:cNvPr id="5" name="Text 1"/>
          <p:cNvSpPr/>
          <p:nvPr/>
        </p:nvSpPr>
        <p:spPr>
          <a:xfrm>
            <a:off x="502920" y="4023360"/>
            <a:ext cx="7635240" cy="9509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lnSpc>
                <a:spcPct val="112000"/>
              </a:lnSpc>
              <a:buNone/>
            </a:pPr>
            <a:r>
              <a:rPr lang="en-US" sz="1900" dirty="0">
                <a:solidFill>
                  <a:srgbClr val="4A3B32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เช้าวันแข่งขัน เพื่อน ๆ ในป่ามาเชียร์กันเต็มเลย</a:t>
            </a:r>
            <a:endParaRPr lang="en-US" sz="1900" dirty="0"/>
          </a:p>
          <a:p>
            <a:pPr algn="ctr" indent="0" marL="0">
              <a:lnSpc>
                <a:spcPct val="112000"/>
              </a:lnSpc>
              <a:buNone/>
            </a:pPr>
            <a:r>
              <a:rPr lang="en-US" sz="1900" b="1" dirty="0">
                <a:solidFill>
                  <a:srgbClr val="D97706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"หนึ่ง... สอง... สาม... เริ่มได้!"</a:t>
            </a:r>
            <a:endParaRPr lang="en-US" sz="1900" dirty="0"/>
          </a:p>
        </p:txBody>
      </p:sp>
      <p:sp>
        <p:nvSpPr>
          <p:cNvPr id="6" name="Shape 2"/>
          <p:cNvSpPr/>
          <p:nvPr/>
        </p:nvSpPr>
        <p:spPr>
          <a:xfrm>
            <a:off x="8247888" y="4261104"/>
            <a:ext cx="475488" cy="475488"/>
          </a:xfrm>
          <a:prstGeom prst="ellipse">
            <a:avLst/>
          </a:prstGeom>
          <a:solidFill>
            <a:srgbClr val="FFD93B"/>
          </a:solidFill>
          <a:ln w="25400">
            <a:solidFill>
              <a:srgbClr val="4A3B32"/>
            </a:solidFill>
            <a:prstDash val="solid"/>
          </a:ln>
        </p:spPr>
      </p:sp>
      <p:sp>
        <p:nvSpPr>
          <p:cNvPr id="7" name="Text 3"/>
          <p:cNvSpPr/>
          <p:nvPr/>
        </p:nvSpPr>
        <p:spPr>
          <a:xfrm>
            <a:off x="8247888" y="4261104"/>
            <a:ext cx="475488" cy="4754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400" b="1" dirty="0">
                <a:solidFill>
                  <a:srgbClr val="4A3B32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5</a:t>
            </a:r>
            <a:endParaRPr lang="en-US" sz="14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bg>
      <p:bgPr>
        <a:solidFill>
          <a:srgbClr val="EAF9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scenes/s07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4" name="Shape 0"/>
          <p:cNvSpPr/>
          <p:nvPr/>
        </p:nvSpPr>
        <p:spPr>
          <a:xfrm>
            <a:off x="347472" y="4023360"/>
            <a:ext cx="8449056" cy="950976"/>
          </a:xfrm>
          <a:prstGeom prst="roundRect">
            <a:avLst>
              <a:gd name="adj" fmla="val 13462"/>
            </a:avLst>
          </a:prstGeom>
          <a:solidFill>
            <a:srgbClr val="FFFFFF"/>
          </a:solidFill>
          <a:ln w="25400">
            <a:solidFill>
              <a:srgbClr val="4A3B32"/>
            </a:solidFill>
            <a:prstDash val="solid"/>
          </a:ln>
          <a:effectLst>
            <a:outerShdw sx="100000" sy="100000" kx="0" ky="0" algn="bl" rotWithShape="0" blurRad="76200" dist="38100" dir="5400000">
              <a:srgbClr val="5B4636">
                <a:alpha val="35000"/>
              </a:srgbClr>
            </a:outerShdw>
          </a:effectLst>
        </p:spPr>
      </p:sp>
      <p:sp>
        <p:nvSpPr>
          <p:cNvPr id="5" name="Text 1"/>
          <p:cNvSpPr/>
          <p:nvPr/>
        </p:nvSpPr>
        <p:spPr>
          <a:xfrm>
            <a:off x="502920" y="4023360"/>
            <a:ext cx="7635240" cy="9509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lnSpc>
                <a:spcPct val="112000"/>
              </a:lnSpc>
              <a:buNone/>
            </a:pPr>
            <a:r>
              <a:rPr lang="en-US" sz="1900" dirty="0">
                <a:solidFill>
                  <a:srgbClr val="4A3B32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กระต่ายวิ่ง </a:t>
            </a:r>
            <a:pPr algn="ctr" indent="0" marL="0">
              <a:lnSpc>
                <a:spcPct val="112000"/>
              </a:lnSpc>
              <a:buNone/>
            </a:pPr>
            <a:r>
              <a:rPr lang="en-US" sz="1900" b="1" dirty="0">
                <a:solidFill>
                  <a:srgbClr val="E4504F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ปรู๊ดดดด!</a:t>
            </a:r>
            <a:pPr algn="ctr" indent="0" marL="0">
              <a:lnSpc>
                <a:spcPct val="112000"/>
              </a:lnSpc>
              <a:buNone/>
            </a:pPr>
            <a:r>
              <a:rPr lang="en-US" sz="1900" dirty="0">
                <a:solidFill>
                  <a:srgbClr val="4A3B32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 เร็วเหมือนลมพัด ทิ้งเต่าน้อยไว้ไกลลิบเลย</a:t>
            </a:r>
            <a:endParaRPr lang="en-US" sz="1900" dirty="0"/>
          </a:p>
        </p:txBody>
      </p:sp>
      <p:sp>
        <p:nvSpPr>
          <p:cNvPr id="6" name="Shape 2"/>
          <p:cNvSpPr/>
          <p:nvPr/>
        </p:nvSpPr>
        <p:spPr>
          <a:xfrm>
            <a:off x="8247888" y="4261104"/>
            <a:ext cx="475488" cy="475488"/>
          </a:xfrm>
          <a:prstGeom prst="ellipse">
            <a:avLst/>
          </a:prstGeom>
          <a:solidFill>
            <a:srgbClr val="FFD93B"/>
          </a:solidFill>
          <a:ln w="25400">
            <a:solidFill>
              <a:srgbClr val="4A3B32"/>
            </a:solidFill>
            <a:prstDash val="solid"/>
          </a:ln>
        </p:spPr>
      </p:sp>
      <p:sp>
        <p:nvSpPr>
          <p:cNvPr id="7" name="Text 3"/>
          <p:cNvSpPr/>
          <p:nvPr/>
        </p:nvSpPr>
        <p:spPr>
          <a:xfrm>
            <a:off x="8247888" y="4261104"/>
            <a:ext cx="475488" cy="4754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400" b="1" dirty="0">
                <a:solidFill>
                  <a:srgbClr val="4A3B32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6</a:t>
            </a:r>
            <a:endParaRPr lang="en-US" sz="14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bg>
      <p:bgPr>
        <a:solidFill>
          <a:srgbClr val="EAF9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scenes/s08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4" name="Shape 0"/>
          <p:cNvSpPr/>
          <p:nvPr/>
        </p:nvSpPr>
        <p:spPr>
          <a:xfrm>
            <a:off x="347472" y="4023360"/>
            <a:ext cx="8449056" cy="950976"/>
          </a:xfrm>
          <a:prstGeom prst="roundRect">
            <a:avLst>
              <a:gd name="adj" fmla="val 13462"/>
            </a:avLst>
          </a:prstGeom>
          <a:solidFill>
            <a:srgbClr val="FFFFFF"/>
          </a:solidFill>
          <a:ln w="25400">
            <a:solidFill>
              <a:srgbClr val="4A3B32"/>
            </a:solidFill>
            <a:prstDash val="solid"/>
          </a:ln>
          <a:effectLst>
            <a:outerShdw sx="100000" sy="100000" kx="0" ky="0" algn="bl" rotWithShape="0" blurRad="76200" dist="38100" dir="5400000">
              <a:srgbClr val="5B4636">
                <a:alpha val="35000"/>
              </a:srgbClr>
            </a:outerShdw>
          </a:effectLst>
        </p:spPr>
      </p:sp>
      <p:sp>
        <p:nvSpPr>
          <p:cNvPr id="5" name="Text 1"/>
          <p:cNvSpPr/>
          <p:nvPr/>
        </p:nvSpPr>
        <p:spPr>
          <a:xfrm>
            <a:off x="502920" y="4023360"/>
            <a:ext cx="7635240" cy="9509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lnSpc>
                <a:spcPct val="112000"/>
              </a:lnSpc>
              <a:buNone/>
            </a:pPr>
            <a:r>
              <a:rPr lang="en-US" sz="1900" dirty="0">
                <a:solidFill>
                  <a:srgbClr val="4A3B32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กระต่ายหันไปมอง </a:t>
            </a:r>
            <a:pPr algn="ctr" indent="0" marL="0">
              <a:lnSpc>
                <a:spcPct val="112000"/>
              </a:lnSpc>
              <a:buNone/>
            </a:pPr>
            <a:r>
              <a:rPr lang="en-US" sz="1900" b="1" dirty="0">
                <a:solidFill>
                  <a:srgbClr val="E4504F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"เต่ายังอยู่อีกไกล นอนพักสักงีบดีกว่า"</a:t>
            </a:r>
            <a:endParaRPr lang="en-US" sz="1900" dirty="0"/>
          </a:p>
          <a:p>
            <a:pPr algn="ctr" indent="0" marL="0">
              <a:lnSpc>
                <a:spcPct val="112000"/>
              </a:lnSpc>
              <a:buNone/>
            </a:pPr>
            <a:r>
              <a:rPr lang="en-US" sz="1900" dirty="0">
                <a:solidFill>
                  <a:srgbClr val="4A3B32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แล้วกระต่ายก็หลับปุ๋ยไปเลย... </a:t>
            </a:r>
            <a:pPr algn="ctr" indent="0" marL="0">
              <a:lnSpc>
                <a:spcPct val="112000"/>
              </a:lnSpc>
              <a:buNone/>
            </a:pPr>
            <a:r>
              <a:rPr lang="en-US" sz="1900" b="1" dirty="0">
                <a:solidFill>
                  <a:srgbClr val="D97706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คร่อก... ฟี้...</a:t>
            </a:r>
            <a:endParaRPr lang="en-US" sz="1900" dirty="0"/>
          </a:p>
        </p:txBody>
      </p:sp>
      <p:sp>
        <p:nvSpPr>
          <p:cNvPr id="6" name="Shape 2"/>
          <p:cNvSpPr/>
          <p:nvPr/>
        </p:nvSpPr>
        <p:spPr>
          <a:xfrm>
            <a:off x="8247888" y="4261104"/>
            <a:ext cx="475488" cy="475488"/>
          </a:xfrm>
          <a:prstGeom prst="ellipse">
            <a:avLst/>
          </a:prstGeom>
          <a:solidFill>
            <a:srgbClr val="FFD93B"/>
          </a:solidFill>
          <a:ln w="25400">
            <a:solidFill>
              <a:srgbClr val="4A3B32"/>
            </a:solidFill>
            <a:prstDash val="solid"/>
          </a:ln>
        </p:spPr>
      </p:sp>
      <p:sp>
        <p:nvSpPr>
          <p:cNvPr id="7" name="Text 3"/>
          <p:cNvSpPr/>
          <p:nvPr/>
        </p:nvSpPr>
        <p:spPr>
          <a:xfrm>
            <a:off x="8247888" y="4261104"/>
            <a:ext cx="475488" cy="4754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400" b="1" dirty="0">
                <a:solidFill>
                  <a:srgbClr val="4A3B32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7</a:t>
            </a:r>
            <a:endParaRPr lang="en-US" sz="140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bg>
      <p:bgPr>
        <a:solidFill>
          <a:srgbClr val="EAF9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scenes/s09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4" name="Shape 0"/>
          <p:cNvSpPr/>
          <p:nvPr/>
        </p:nvSpPr>
        <p:spPr>
          <a:xfrm>
            <a:off x="347472" y="4023360"/>
            <a:ext cx="8449056" cy="950976"/>
          </a:xfrm>
          <a:prstGeom prst="roundRect">
            <a:avLst>
              <a:gd name="adj" fmla="val 13462"/>
            </a:avLst>
          </a:prstGeom>
          <a:solidFill>
            <a:srgbClr val="FFFFFF"/>
          </a:solidFill>
          <a:ln w="25400">
            <a:solidFill>
              <a:srgbClr val="4A3B32"/>
            </a:solidFill>
            <a:prstDash val="solid"/>
          </a:ln>
          <a:effectLst>
            <a:outerShdw sx="100000" sy="100000" kx="0" ky="0" algn="bl" rotWithShape="0" blurRad="76200" dist="38100" dir="5400000">
              <a:srgbClr val="5B4636">
                <a:alpha val="35000"/>
              </a:srgbClr>
            </a:outerShdw>
          </a:effectLst>
        </p:spPr>
      </p:sp>
      <p:sp>
        <p:nvSpPr>
          <p:cNvPr id="5" name="Text 1"/>
          <p:cNvSpPr/>
          <p:nvPr/>
        </p:nvSpPr>
        <p:spPr>
          <a:xfrm>
            <a:off x="502920" y="4023360"/>
            <a:ext cx="7635240" cy="9509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lnSpc>
                <a:spcPct val="112000"/>
              </a:lnSpc>
              <a:buNone/>
            </a:pPr>
            <a:r>
              <a:rPr lang="en-US" sz="1900" dirty="0">
                <a:solidFill>
                  <a:srgbClr val="4A3B32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ส่วนเต่าน้อยไม่หยุดพัก เดินต่อไปเรื่อย ๆ </a:t>
            </a:r>
            <a:pPr algn="ctr" indent="0" marL="0">
              <a:lnSpc>
                <a:spcPct val="112000"/>
              </a:lnSpc>
              <a:buNone/>
            </a:pPr>
            <a:r>
              <a:rPr lang="en-US" sz="1900" b="1" dirty="0">
                <a:solidFill>
                  <a:srgbClr val="3E7D2C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ต้วมเตี้ยม... ต้วมเตี้ยม...</a:t>
            </a:r>
            <a:endParaRPr lang="en-US" sz="1900" dirty="0"/>
          </a:p>
          <a:p>
            <a:pPr algn="ctr" indent="0" marL="0">
              <a:lnSpc>
                <a:spcPct val="112000"/>
              </a:lnSpc>
              <a:buNone/>
            </a:pPr>
            <a:r>
              <a:rPr lang="en-US" sz="1900" dirty="0">
                <a:solidFill>
                  <a:srgbClr val="4A3B32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เด็ก ๆ ช่วยกันเชียร์หน่อย </a:t>
            </a:r>
            <a:pPr algn="ctr" indent="0" marL="0">
              <a:lnSpc>
                <a:spcPct val="112000"/>
              </a:lnSpc>
              <a:buNone/>
            </a:pPr>
            <a:r>
              <a:rPr lang="en-US" sz="1900" b="1" dirty="0">
                <a:solidFill>
                  <a:srgbClr val="D97706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"สู้ ๆ นะเต่าน้อย!"</a:t>
            </a:r>
            <a:endParaRPr lang="en-US" sz="1900" dirty="0"/>
          </a:p>
        </p:txBody>
      </p:sp>
      <p:sp>
        <p:nvSpPr>
          <p:cNvPr id="6" name="Shape 2"/>
          <p:cNvSpPr/>
          <p:nvPr/>
        </p:nvSpPr>
        <p:spPr>
          <a:xfrm>
            <a:off x="8247888" y="4261104"/>
            <a:ext cx="475488" cy="475488"/>
          </a:xfrm>
          <a:prstGeom prst="ellipse">
            <a:avLst/>
          </a:prstGeom>
          <a:solidFill>
            <a:srgbClr val="FFD93B"/>
          </a:solidFill>
          <a:ln w="25400">
            <a:solidFill>
              <a:srgbClr val="4A3B32"/>
            </a:solidFill>
            <a:prstDash val="solid"/>
          </a:ln>
        </p:spPr>
      </p:sp>
      <p:sp>
        <p:nvSpPr>
          <p:cNvPr id="7" name="Text 3"/>
          <p:cNvSpPr/>
          <p:nvPr/>
        </p:nvSpPr>
        <p:spPr>
          <a:xfrm>
            <a:off x="8247888" y="4261104"/>
            <a:ext cx="475488" cy="4754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400" b="1" dirty="0">
                <a:solidFill>
                  <a:srgbClr val="4A3B32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8</a:t>
            </a:r>
            <a:endParaRPr lang="en-US" sz="14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14</Slides>
  <Notes>14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7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นิทานเรื่อง กระต่ายกับเต่า</dc:title>
  <dc:subject>นิทานประกอบภาพสำหรับเด็ก 3-7 ปี</dc:subject>
  <dc:creator>DataKraft Studio</dc:creator>
  <cp:lastModifiedBy>DataKraft Studio</cp:lastModifiedBy>
  <cp:revision>1</cp:revision>
  <dcterms:created xsi:type="dcterms:W3CDTF">2026-08-17T07:13:22Z</dcterms:created>
  <dcterms:modified xsi:type="dcterms:W3CDTF">2026-08-17T07:13:22Z</dcterms:modified>
</cp:coreProperties>
</file>