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2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3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charts/chart4.xml" ContentType="application/vnd.openxmlformats-officedocument.drawingml.chart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ปี 2567</c:v>
                </c:pt>
              </c:strCache>
            </c:strRef>
          </c:tx>
          <c:spPr>
            <a:solidFill>
              <a:srgbClr val="9FB8CC"/>
            </a:solidFill>
            <a:effectLst/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22313F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กำไรขั้นต้น</c:v>
                  </c:pt>
                  <c:pt idx="1">
                    <c:v>กำไรจากการดำเนินงาน</c:v>
                  </c:pt>
                  <c:pt idx="2">
                    <c:v>กำไรสุทธิส่วนของบริษัทฯ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335.1</c:v>
                </c:pt>
                <c:pt idx="1">
                  <c:v>234.2</c:v>
                </c:pt>
                <c:pt idx="2">
                  <c:v>90.1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ปี 2568</c:v>
                </c:pt>
              </c:strCache>
            </c:strRef>
          </c:tx>
          <c:spPr>
            <a:solidFill>
              <a:srgbClr val="1B6CA8"/>
            </a:solidFill>
            <a:effectLst/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22313F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กำไรขั้นต้น</c:v>
                  </c:pt>
                  <c:pt idx="1">
                    <c:v>กำไรจากการดำเนินงาน</c:v>
                  </c:pt>
                  <c:pt idx="2">
                    <c:v>กำไรสุทธิส่วนของบริษัทฯ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272.9</c:v>
                </c:pt>
                <c:pt idx="1">
                  <c:v>202.7</c:v>
                </c:pt>
                <c:pt idx="2">
                  <c:v>90.2</c:v>
                </c:pt>
              </c:numCache>
            </c:numRef>
          </c:val>
        </c:ser>
        <c:dLbls>
          <c:numFmt formatCode="#,##0.0" sourceLinked="0"/>
          <c:txPr>
            <a:bodyPr/>
            <a:lstStyle/>
            <a:p>
              <a:pPr>
                <a:defRPr b="0" i="0" strike="noStrike" sz="1000" u="none">
                  <a:solidFill>
                    <a:srgbClr val="22313F"/>
                  </a:solidFill>
                  <a:latin typeface="Tahoma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6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50" b="0" i="0" u="none" strike="noStrike">
                <a:solidFill>
                  <a:srgbClr val="22313F"/>
                </a:solidFill>
                <a:latin typeface="Tahoma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380"/>
          <c:min val="0"/>
        </c:scaling>
        <c:delete val="0"/>
        <c:axPos val="l"/>
        <c:majorGridlines>
          <c:spPr>
            <a:ln w="6350" cap="flat">
              <a:solidFill>
                <a:srgbClr val="E4EBF1"/>
              </a:solidFill>
              <a:prstDash val="solid"/>
              <a:round/>
            </a:ln>
          </c:spPr>
        </c:majorGridlines>
        <c:numFmt formatCode="#,##0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5D7285"/>
                </a:solidFill>
                <a:latin typeface="Tahoma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100">
              <a:solidFill>
                <a:srgbClr val="22313F"/>
              </a:solidFill>
              <a:latin typeface="Tahoma"/>
              <a:cs typeface="Tahoma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ปี 2567</c:v>
                </c:pt>
              </c:strCache>
            </c:strRef>
          </c:tx>
          <c:spPr>
            <a:solidFill>
              <a:srgbClr val="9FB8CC"/>
            </a:solidFill>
            <a:effectLst/>
          </c:spPr>
          <c:invertIfNegative val="0"/>
          <c:dLbls>
            <c:numFmt formatCode="0.0&quot;%&quot;" sourceLinked="0"/>
            <c:txPr>
              <a:bodyPr/>
              <a:lstStyle/>
              <a:p>
                <a:pPr>
                  <a:defRPr b="0" i="0" strike="noStrike" sz="1050" u="none">
                    <a:solidFill>
                      <a:srgbClr val="22313F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อัตรากำไรขั้นต้น</c:v>
                  </c:pt>
                  <c:pt idx="1">
                    <c:v>อัตรากำไรจากการดำเนินงาน</c:v>
                  </c:pt>
                  <c:pt idx="2">
                    <c:v>อัตรากำไรสุทธิ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10.8</c:v>
                </c:pt>
                <c:pt idx="1">
                  <c:v>7.6</c:v>
                </c:pt>
                <c:pt idx="2">
                  <c:v>2.9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ปี 2568</c:v>
                </c:pt>
              </c:strCache>
            </c:strRef>
          </c:tx>
          <c:spPr>
            <a:solidFill>
              <a:srgbClr val="1B6CA8"/>
            </a:solidFill>
            <a:effectLst/>
          </c:spPr>
          <c:invertIfNegative val="0"/>
          <c:dLbls>
            <c:numFmt formatCode="0.0&quot;%&quot;" sourceLinked="0"/>
            <c:txPr>
              <a:bodyPr/>
              <a:lstStyle/>
              <a:p>
                <a:pPr>
                  <a:defRPr b="0" i="0" strike="noStrike" sz="1050" u="none">
                    <a:solidFill>
                      <a:srgbClr val="22313F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อัตรากำไรขั้นต้น</c:v>
                  </c:pt>
                  <c:pt idx="1">
                    <c:v>อัตรากำไรจากการดำเนินงาน</c:v>
                  </c:pt>
                  <c:pt idx="2">
                    <c:v>อัตรากำไรสุทธิ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10.3</c:v>
                </c:pt>
                <c:pt idx="1">
                  <c:v>7.6</c:v>
                </c:pt>
                <c:pt idx="2">
                  <c:v>3.4</c:v>
                </c:pt>
              </c:numCache>
            </c:numRef>
          </c:val>
        </c:ser>
        <c:dLbls>
          <c:numFmt formatCode="0.0&quot;%&quot;" sourceLinked="0"/>
          <c:txPr>
            <a:bodyPr/>
            <a:lstStyle/>
            <a:p>
              <a:pPr>
                <a:defRPr b="0" i="0" strike="noStrike" sz="1050" u="none">
                  <a:solidFill>
                    <a:srgbClr val="22313F"/>
                  </a:solidFill>
                  <a:latin typeface="Tahoma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6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50" b="0" i="0" u="none" strike="noStrike">
                <a:solidFill>
                  <a:srgbClr val="22313F"/>
                </a:solidFill>
                <a:latin typeface="Tahoma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12"/>
          <c:min val="0"/>
        </c:scaling>
        <c:delete val="0"/>
        <c:axPos val="l"/>
        <c:majorGridlines>
          <c:spPr>
            <a:ln w="6350" cap="flat">
              <a:solidFill>
                <a:srgbClr val="E4EBF1"/>
              </a:solidFill>
              <a:prstDash val="solid"/>
              <a:round/>
            </a:ln>
          </c:spPr>
        </c:majorGridlines>
        <c:numFmt formatCode="0&quot;%&quot;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5D7285"/>
                </a:solidFill>
                <a:latin typeface="Tahoma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100">
              <a:solidFill>
                <a:srgbClr val="22313F"/>
              </a:solidFill>
              <a:latin typeface="Tahoma"/>
              <a:cs typeface="Tahoma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ปี 2567</c:v>
                </c:pt>
              </c:strCache>
            </c:strRef>
          </c:tx>
          <c:spPr>
            <a:solidFill>
              <a:srgbClr val="9FB8CC"/>
            </a:solidFill>
            <a:effectLst/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22313F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สินทรัพย์รวม</c:v>
                  </c:pt>
                  <c:pt idx="1">
                    <c:v>หนี้สินรวม</c:v>
                  </c:pt>
                  <c:pt idx="2">
                    <c:v>ส่วนของผู้ถือหุ้น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3438.8</c:v>
                </c:pt>
                <c:pt idx="1">
                  <c:v>1781.9</c:v>
                </c:pt>
                <c:pt idx="2">
                  <c:v>1656.9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ปี 2568</c:v>
                </c:pt>
              </c:strCache>
            </c:strRef>
          </c:tx>
          <c:spPr>
            <a:solidFill>
              <a:srgbClr val="1B6CA8"/>
            </a:solidFill>
            <a:effectLst/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22313F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สินทรัพย์รวม</c:v>
                  </c:pt>
                  <c:pt idx="1">
                    <c:v>หนี้สินรวม</c:v>
                  </c:pt>
                  <c:pt idx="2">
                    <c:v>ส่วนของผู้ถือหุ้น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3269.7</c:v>
                </c:pt>
                <c:pt idx="1">
                  <c:v>1617.2</c:v>
                </c:pt>
                <c:pt idx="2">
                  <c:v>1652.5</c:v>
                </c:pt>
              </c:numCache>
            </c:numRef>
          </c:val>
        </c:ser>
        <c:dLbls>
          <c:numFmt formatCode="#,##0.0" sourceLinked="0"/>
          <c:txPr>
            <a:bodyPr/>
            <a:lstStyle/>
            <a:p>
              <a:pPr>
                <a:defRPr b="0" i="0" strike="noStrike" sz="1000" u="none">
                  <a:solidFill>
                    <a:srgbClr val="22313F"/>
                  </a:solidFill>
                  <a:latin typeface="Tahoma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6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22313F"/>
                </a:solidFill>
                <a:latin typeface="Tahoma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3800"/>
          <c:min val="0"/>
        </c:scaling>
        <c:delete val="0"/>
        <c:axPos val="l"/>
        <c:majorGridlines>
          <c:spPr>
            <a:ln w="6350" cap="flat">
              <a:solidFill>
                <a:srgbClr val="E4EBF1"/>
              </a:solidFill>
              <a:prstDash val="solid"/>
              <a:round/>
            </a:ln>
          </c:spPr>
        </c:majorGridlines>
        <c:numFmt formatCode="#,##0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5D7285"/>
                </a:solidFill>
                <a:latin typeface="Tahoma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100">
              <a:solidFill>
                <a:srgbClr val="22313F"/>
              </a:solidFill>
              <a:latin typeface="Tahoma"/>
              <a:cs typeface="Tahoma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ปี 2567</c:v>
                </c:pt>
              </c:strCache>
            </c:strRef>
          </c:tx>
          <c:spPr>
            <a:solidFill>
              <a:srgbClr val="9FB8CC"/>
            </a:solidFill>
            <a:effectLst/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22313F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จากการดำเนินงาน</c:v>
                  </c:pt>
                  <c:pt idx="1">
                    <c:v>ใช้ไปในการลงทุน</c:v>
                  </c:pt>
                  <c:pt idx="2">
                    <c:v>ใช้ไปในการจัดหาเงิน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373.2</c:v>
                </c:pt>
                <c:pt idx="1">
                  <c:v>-188.8</c:v>
                </c:pt>
                <c:pt idx="2">
                  <c:v>-186.4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ปี 2568</c:v>
                </c:pt>
              </c:strCache>
            </c:strRef>
          </c:tx>
          <c:spPr>
            <a:solidFill>
              <a:srgbClr val="1B6CA8"/>
            </a:solidFill>
            <a:effectLst/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22313F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จากการดำเนินงาน</c:v>
                  </c:pt>
                  <c:pt idx="1">
                    <c:v>ใช้ไปในการลงทุน</c:v>
                  </c:pt>
                  <c:pt idx="2">
                    <c:v>ใช้ไปในการจัดหาเงิน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299.4</c:v>
                </c:pt>
                <c:pt idx="1">
                  <c:v>-164.2</c:v>
                </c:pt>
                <c:pt idx="2">
                  <c:v>-188.4</c:v>
                </c:pt>
              </c:numCache>
            </c:numRef>
          </c:val>
        </c:ser>
        <c:dLbls>
          <c:numFmt formatCode="#,##0.0" sourceLinked="0"/>
          <c:txPr>
            <a:bodyPr/>
            <a:lstStyle/>
            <a:p>
              <a:pPr>
                <a:defRPr b="0" i="0" strike="noStrike" sz="1000" u="none">
                  <a:solidFill>
                    <a:srgbClr val="22313F"/>
                  </a:solidFill>
                  <a:latin typeface="Tahoma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6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50" b="0" i="0" u="none" strike="noStrike">
                <a:solidFill>
                  <a:srgbClr val="22313F"/>
                </a:solidFill>
                <a:latin typeface="Tahoma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450"/>
          <c:min val="-300"/>
        </c:scaling>
        <c:delete val="0"/>
        <c:axPos val="l"/>
        <c:majorGridlines>
          <c:spPr>
            <a:ln w="6350" cap="flat">
              <a:solidFill>
                <a:srgbClr val="E4EBF1"/>
              </a:solidFill>
              <a:prstDash val="solid"/>
              <a:round/>
            </a:ln>
          </c:spPr>
        </c:majorGridlines>
        <c:numFmt formatCode="#,##0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5D7285"/>
                </a:solidFill>
                <a:latin typeface="Tahoma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100">
              <a:solidFill>
                <a:srgbClr val="22313F"/>
              </a:solidFill>
              <a:latin typeface="Tahoma"/>
              <a:cs typeface="Tahoma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/ppt/charts/chart1.xml"/><Relationship Id="rId1" Type="http://schemas.openxmlformats.org/officeDocument/2006/relationships/image" Target="../media/image-3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image" Target="../media/image-4-1.png"/><Relationship Id="rId3" Type="http://schemas.openxmlformats.org/officeDocument/2006/relationships/image" Target="../media/image-4-2.png"/><Relationship Id="rId4" Type="http://schemas.openxmlformats.org/officeDocument/2006/relationships/image" Target="../media/image-4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image" Target="../media/image-5-1.png"/><Relationship Id="rId3" Type="http://schemas.openxmlformats.org/officeDocument/2006/relationships/image" Target="../media/image-5-2.png"/><Relationship Id="rId4" Type="http://schemas.openxmlformats.org/officeDocument/2006/relationships/image" Target="../media/image-5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4.xml"/><Relationship Id="rId2" Type="http://schemas.openxmlformats.org/officeDocument/2006/relationships/image" Target="../media/image-7-1.png"/><Relationship Id="rId3" Type="http://schemas.openxmlformats.org/officeDocument/2006/relationships/image" Target="../media/image-7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2E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595360" y="-2103120"/>
            <a:ext cx="5852160" cy="5852160"/>
          </a:xfrm>
          <a:prstGeom prst="ellipse">
            <a:avLst/>
          </a:prstGeom>
          <a:solidFill>
            <a:srgbClr val="134066">
              <a:alpha val="6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10241280" y="4480560"/>
            <a:ext cx="4206240" cy="4206240"/>
          </a:xfrm>
          <a:prstGeom prst="ellipse">
            <a:avLst/>
          </a:prstGeom>
          <a:solidFill>
            <a:srgbClr val="134066">
              <a:alpha val="45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-1463040" y="5120640"/>
            <a:ext cx="3291840" cy="3291840"/>
          </a:xfrm>
          <a:prstGeom prst="ellipse">
            <a:avLst/>
          </a:prstGeom>
          <a:solidFill>
            <a:srgbClr val="134066">
              <a:alpha val="45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9710928" y="969264"/>
            <a:ext cx="274320" cy="274320"/>
          </a:xfrm>
          <a:prstGeom prst="ellipse">
            <a:avLst/>
          </a:prstGeom>
          <a:solidFill>
            <a:srgbClr val="F2A104"/>
          </a:solidFill>
          <a:ln/>
        </p:spPr>
      </p:sp>
      <p:sp>
        <p:nvSpPr>
          <p:cNvPr id="6" name="Shape 4"/>
          <p:cNvSpPr/>
          <p:nvPr/>
        </p:nvSpPr>
        <p:spPr>
          <a:xfrm>
            <a:off x="822960" y="1481328"/>
            <a:ext cx="4160520" cy="457200"/>
          </a:xfrm>
          <a:prstGeom prst="roundRect">
            <a:avLst>
              <a:gd name="adj" fmla="val 50000"/>
            </a:avLst>
          </a:prstGeom>
          <a:solidFill>
            <a:srgbClr val="134066"/>
          </a:solidFill>
          <a:ln w="12700">
            <a:solidFill>
              <a:srgbClr val="2C577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22960" y="1481328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F2A10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มุมมองนักลงทุนรายย่อย  •  เน้นลงทุนระยะยาว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804672" y="2148840"/>
            <a:ext cx="102412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1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บริษัท ปตท. จำกัด (มหาชน)</a:t>
            </a:r>
            <a:endParaRPr lang="en-US" sz="4100" dirty="0"/>
          </a:p>
        </p:txBody>
      </p:sp>
      <p:sp>
        <p:nvSpPr>
          <p:cNvPr id="9" name="Text 7"/>
          <p:cNvSpPr/>
          <p:nvPr/>
        </p:nvSpPr>
        <p:spPr>
          <a:xfrm>
            <a:off x="822960" y="2999232"/>
            <a:ext cx="10058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9FC3E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PTT Public Company Limited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22960" y="3621024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DCE9F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วิเคราะห์ผลประกอบการ  </a:t>
            </a:r>
            <a:pPr indent="0" marL="0">
              <a:buNone/>
            </a:pPr>
            <a:r>
              <a:rPr lang="en-US" sz="2400" b="1" dirty="0">
                <a:solidFill>
                  <a:srgbClr val="F2A10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 เทียบ ปี 2568</a:t>
            </a:r>
            <a:endParaRPr lang="en-US" sz="2400" dirty="0"/>
          </a:p>
        </p:txBody>
      </p:sp>
      <p:sp>
        <p:nvSpPr>
          <p:cNvPr id="11" name="Shape 9"/>
          <p:cNvSpPr/>
          <p:nvPr/>
        </p:nvSpPr>
        <p:spPr>
          <a:xfrm>
            <a:off x="859536" y="4443984"/>
            <a:ext cx="1920240" cy="0"/>
          </a:xfrm>
          <a:prstGeom prst="line">
            <a:avLst/>
          </a:prstGeom>
          <a:noFill/>
          <a:ln w="19050">
            <a:solidFill>
              <a:srgbClr val="2C577D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22960" y="4626864"/>
            <a:ext cx="8961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B9CFE3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จัดทำจากงบการเงินรวม ประจำปีสิ้นสุด 31 ธันวาคม 2568 (แสดงเปรียบเทียบสองปี)</a:t>
            </a:r>
            <a:endParaRPr lang="en-US" sz="13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B9CFE3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เพื่อประกอบการศึกษาข้อมูลของนักลงทุน — ไม่ใช่คำแนะนำการลงทุน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B2E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692640" y="-2377440"/>
            <a:ext cx="5669280" cy="5669280"/>
          </a:xfrm>
          <a:prstGeom prst="ellipse">
            <a:avLst/>
          </a:prstGeom>
          <a:solidFill>
            <a:srgbClr val="134066">
              <a:alpha val="5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1828800" y="4754880"/>
            <a:ext cx="4206240" cy="4206240"/>
          </a:xfrm>
          <a:prstGeom prst="ellipse">
            <a:avLst/>
          </a:prstGeom>
          <a:solidFill>
            <a:srgbClr val="134066">
              <a:alpha val="45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822960" y="658368"/>
            <a:ext cx="10424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สรุปสำหรับนักลงทุนระยะยาว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822960" y="1371600"/>
            <a:ext cx="104241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600" dirty="0">
                <a:solidFill>
                  <a:srgbClr val="C9DCEE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ปตท. ปี 2568: กำไรมั่นคง งบดุลแข็งแรงขึ้น และคืนกำไรผู้ถือหุ้นมากขึ้น ท่ามกลางรายได้ที่อ่อนตัวตามราคาพลังงานโลก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822960" y="2487168"/>
            <a:ext cx="3575304" cy="2286000"/>
          </a:xfrm>
          <a:prstGeom prst="roundRect">
            <a:avLst>
              <a:gd name="adj" fmla="val 3200"/>
            </a:avLst>
          </a:prstGeom>
          <a:solidFill>
            <a:srgbClr val="113A5C"/>
          </a:solidFill>
          <a:ln w="12700">
            <a:solidFill>
              <a:srgbClr val="2C577D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078992" y="2761488"/>
            <a:ext cx="548640" cy="548640"/>
          </a:xfrm>
          <a:prstGeom prst="ellipse">
            <a:avLst/>
          </a:prstGeom>
          <a:solidFill>
            <a:srgbClr val="F2A104"/>
          </a:solidFill>
          <a:ln/>
        </p:spPr>
      </p:sp>
      <p:pic>
        <p:nvPicPr>
          <p:cNvPr id="8" name="Image 0" descr="/home/claude/icons/chartlin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638" y="2904134"/>
            <a:ext cx="263347" cy="263347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078992" y="3419856"/>
            <a:ext cx="3063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กำไรมั่นคง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1078992" y="3803904"/>
            <a:ext cx="30632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C9DCEE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กำไรสุทธิส่วนของบริษัทฯ ~90,000 ลบ. และ EPS 3.15 บาท ทรงตัวแม้รายได้ลด 13.9%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4581144" y="2487168"/>
            <a:ext cx="3575304" cy="2286000"/>
          </a:xfrm>
          <a:prstGeom prst="roundRect">
            <a:avLst>
              <a:gd name="adj" fmla="val 3200"/>
            </a:avLst>
          </a:prstGeom>
          <a:solidFill>
            <a:srgbClr val="113A5C"/>
          </a:solidFill>
          <a:ln w="12700">
            <a:solidFill>
              <a:srgbClr val="2C577D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4837176" y="2761488"/>
            <a:ext cx="548640" cy="548640"/>
          </a:xfrm>
          <a:prstGeom prst="ellipse">
            <a:avLst/>
          </a:prstGeom>
          <a:solidFill>
            <a:srgbClr val="F2A104"/>
          </a:solidFill>
          <a:ln/>
        </p:spPr>
      </p:sp>
      <p:pic>
        <p:nvPicPr>
          <p:cNvPr id="13" name="Image 1" descr="/home/claude/icons/shiel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9822" y="2904134"/>
            <a:ext cx="263347" cy="263347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4837176" y="3419856"/>
            <a:ext cx="3063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งบดุลแข็งแรงขึ้น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4837176" y="3803904"/>
            <a:ext cx="30632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C9DCEE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D/E ลดเหลือ 0.98 เท่า หนี้ระยะยาวลด 18.2% เงินสดพร้อมใช้กว่า 4 แสนล้านบาท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8339328" y="2487168"/>
            <a:ext cx="3575304" cy="2286000"/>
          </a:xfrm>
          <a:prstGeom prst="roundRect">
            <a:avLst>
              <a:gd name="adj" fmla="val 3200"/>
            </a:avLst>
          </a:prstGeom>
          <a:solidFill>
            <a:srgbClr val="113A5C"/>
          </a:solidFill>
          <a:ln w="12700">
            <a:solidFill>
              <a:srgbClr val="2C577D"/>
            </a:solidFill>
            <a:prstDash val="solid"/>
          </a:ln>
        </p:spPr>
      </p:sp>
      <p:sp>
        <p:nvSpPr>
          <p:cNvPr id="17" name="Shape 13"/>
          <p:cNvSpPr/>
          <p:nvPr/>
        </p:nvSpPr>
        <p:spPr>
          <a:xfrm>
            <a:off x="8595360" y="2761488"/>
            <a:ext cx="548640" cy="548640"/>
          </a:xfrm>
          <a:prstGeom prst="ellipse">
            <a:avLst/>
          </a:prstGeom>
          <a:solidFill>
            <a:srgbClr val="F2A104"/>
          </a:solidFill>
          <a:ln/>
        </p:spPr>
      </p:sp>
      <p:pic>
        <p:nvPicPr>
          <p:cNvPr id="18" name="Image 2" descr="/home/claude/icons/coins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8006" y="2904134"/>
            <a:ext cx="263347" cy="263347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8595360" y="3419856"/>
            <a:ext cx="3063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คืนกำไรผู้ถือหุ้นมากขึ้น</a:t>
            </a:r>
            <a:endParaRPr lang="en-US" sz="1500" dirty="0"/>
          </a:p>
        </p:txBody>
      </p:sp>
      <p:sp>
        <p:nvSpPr>
          <p:cNvPr id="20" name="Text 15"/>
          <p:cNvSpPr/>
          <p:nvPr/>
        </p:nvSpPr>
        <p:spPr>
          <a:xfrm>
            <a:off x="8595360" y="3803904"/>
            <a:ext cx="30632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C9DCEE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ปันผลต่อหุ้นเพิ่มเป็น 2.19 บาท และซื้อหุ้นคืน 7,552 ลบ. รวมเม็ดเงิน ~70,170 ลบ.</a:t>
            </a:r>
            <a:endParaRPr lang="en-US" sz="1100" dirty="0"/>
          </a:p>
        </p:txBody>
      </p:sp>
      <p:sp>
        <p:nvSpPr>
          <p:cNvPr id="21" name="Text 16"/>
          <p:cNvSpPr/>
          <p:nvPr/>
        </p:nvSpPr>
        <p:spPr>
          <a:xfrm>
            <a:off x="822960" y="5074920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b="1" dirty="0">
                <a:solidFill>
                  <a:srgbClr val="F2A10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เหมาะสำหรับนักลงทุนที่มองหาหุ้นขนาดใหญ่ กระแสเงินสดและเงินปันผลสม่ำเสมอ และยอมรับความผันผวนตามวัฏจักรราคาพลังงานได้</a:t>
            </a:r>
            <a:endParaRPr lang="en-US" sz="1350" dirty="0"/>
          </a:p>
        </p:txBody>
      </p:sp>
      <p:sp>
        <p:nvSpPr>
          <p:cNvPr id="22" name="Shape 17"/>
          <p:cNvSpPr/>
          <p:nvPr/>
        </p:nvSpPr>
        <p:spPr>
          <a:xfrm>
            <a:off x="822960" y="5943600"/>
            <a:ext cx="10515600" cy="0"/>
          </a:xfrm>
          <a:prstGeom prst="line">
            <a:avLst/>
          </a:prstGeom>
          <a:noFill/>
          <a:ln w="12700">
            <a:solidFill>
              <a:srgbClr val="2C577D"/>
            </a:solidFill>
            <a:prstDash val="solid"/>
          </a:ln>
        </p:spPr>
      </p:sp>
      <p:sp>
        <p:nvSpPr>
          <p:cNvPr id="23" name="Text 18"/>
          <p:cNvSpPr/>
          <p:nvPr/>
        </p:nvSpPr>
        <p:spPr>
          <a:xfrm>
            <a:off x="822960" y="6053328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950" dirty="0">
                <a:solidFill>
                  <a:srgbClr val="8FA9C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ข้อสงวนสิทธิ์: เอกสารนี้จัดทำจากงบการเงินรวมของ บมจ. ปตท. ประจำปีสิ้นสุด 31 ธันวาคม 2568 เพื่อการศึกษาเท่านั้น ไม่ใช่คำแนะนำการลงทุน ผลการดำเนินงานในอดีตไม่ได้เป็นเครื่องยืนยันผลการดำเนินงานในอนาคต ผู้ลงทุนควรศึกษาข้อมูลเพิ่มเติมก่อนตัดสินใจลงทุน</a:t>
            </a:r>
            <a:endParaRPr lang="en-US" sz="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47472"/>
            <a:ext cx="110916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สรุปภาพรวมสำหรับนักลงทุน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905256"/>
            <a:ext cx="11091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ตัวเลขสำคัญ ปี 2568 เทียบกับ ปี 2567 (งบการเงินรวม)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6510528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ที่มา: งบการเงินรวม บมจ. ปตท. ประจำปีสิ้นสุด 31 ธ.ค. 2568  |  หน่วย: ล้านบาท (ลบ.) เว้นแต่ระบุอื่น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11274552" y="651052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</a:t>
            </a:r>
            <a:endParaRPr lang="en-US" sz="900" dirty="0"/>
          </a:p>
        </p:txBody>
      </p:sp>
      <p:sp>
        <p:nvSpPr>
          <p:cNvPr id="6" name="Shape 4"/>
          <p:cNvSpPr/>
          <p:nvPr/>
        </p:nvSpPr>
        <p:spPr>
          <a:xfrm>
            <a:off x="548640" y="1371600"/>
            <a:ext cx="2679192" cy="2487168"/>
          </a:xfrm>
          <a:prstGeom prst="roundRect">
            <a:avLst>
              <a:gd name="adj" fmla="val 257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768096" y="1591056"/>
            <a:ext cx="530352" cy="530352"/>
          </a:xfrm>
          <a:prstGeom prst="ellipse">
            <a:avLst/>
          </a:prstGeom>
          <a:solidFill>
            <a:srgbClr val="1B6CA8"/>
          </a:solidFill>
          <a:ln/>
        </p:spPr>
      </p:sp>
      <p:pic>
        <p:nvPicPr>
          <p:cNvPr id="8" name="Image 0" descr="/home/claude/icons/chartlin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988" y="1728948"/>
            <a:ext cx="254569" cy="254569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768096" y="2240280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กำไรสุทธิ (ส่วนของบริษัทฯ)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768096" y="2523744"/>
            <a:ext cx="2240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90,166</a:t>
            </a:r>
            <a:pPr indent="0" marL="0">
              <a:buNone/>
            </a:pPr>
            <a:r>
              <a:rPr lang="en-US" sz="13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 ลบ.</a:t>
            </a:r>
            <a:endParaRPr lang="en-US" sz="3300" dirty="0"/>
          </a:p>
        </p:txBody>
      </p:sp>
      <p:sp>
        <p:nvSpPr>
          <p:cNvPr id="11" name="Text 8"/>
          <p:cNvSpPr/>
          <p:nvPr/>
        </p:nvSpPr>
        <p:spPr>
          <a:xfrm>
            <a:off x="768096" y="3127248"/>
            <a:ext cx="2240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1E8449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+0.1% จากปี 2567</a:t>
            </a:r>
            <a:endParaRPr lang="en-US" sz="1150" dirty="0"/>
          </a:p>
        </p:txBody>
      </p:sp>
      <p:sp>
        <p:nvSpPr>
          <p:cNvPr id="12" name="Text 9"/>
          <p:cNvSpPr/>
          <p:nvPr/>
        </p:nvSpPr>
        <p:spPr>
          <a:xfrm>
            <a:off x="768096" y="3419856"/>
            <a:ext cx="2240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90,072 ลบ.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3410712" y="1371600"/>
            <a:ext cx="2679192" cy="2487168"/>
          </a:xfrm>
          <a:prstGeom prst="roundRect">
            <a:avLst>
              <a:gd name="adj" fmla="val 257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3630168" y="1591056"/>
            <a:ext cx="530352" cy="530352"/>
          </a:xfrm>
          <a:prstGeom prst="ellipse">
            <a:avLst/>
          </a:prstGeom>
          <a:solidFill>
            <a:srgbClr val="0B2E4A"/>
          </a:solidFill>
          <a:ln/>
        </p:spPr>
      </p:sp>
      <p:pic>
        <p:nvPicPr>
          <p:cNvPr id="15" name="Image 1" descr="/home/claude/icons/chartpi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060" y="1728948"/>
            <a:ext cx="254569" cy="254569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3630168" y="2240280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กำไรต่อหุ้น (EPS)</a:t>
            </a:r>
            <a:endParaRPr lang="en-US" sz="1200" dirty="0"/>
          </a:p>
        </p:txBody>
      </p:sp>
      <p:sp>
        <p:nvSpPr>
          <p:cNvPr id="17" name="Text 13"/>
          <p:cNvSpPr/>
          <p:nvPr/>
        </p:nvSpPr>
        <p:spPr>
          <a:xfrm>
            <a:off x="3630168" y="2523744"/>
            <a:ext cx="2240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3.15</a:t>
            </a:r>
            <a:pPr indent="0" marL="0">
              <a:buNone/>
            </a:pPr>
            <a:r>
              <a:rPr lang="en-US" sz="13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 บาท</a:t>
            </a:r>
            <a:endParaRPr lang="en-US" sz="3300" dirty="0"/>
          </a:p>
        </p:txBody>
      </p:sp>
      <p:sp>
        <p:nvSpPr>
          <p:cNvPr id="18" name="Text 14"/>
          <p:cNvSpPr/>
          <p:nvPr/>
        </p:nvSpPr>
        <p:spPr>
          <a:xfrm>
            <a:off x="3630168" y="3127248"/>
            <a:ext cx="2240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ทรงตัวจากปีก่อน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3630168" y="3419856"/>
            <a:ext cx="2240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3.15 บาท</a:t>
            </a:r>
            <a:endParaRPr lang="en-US" sz="1000" dirty="0"/>
          </a:p>
        </p:txBody>
      </p:sp>
      <p:sp>
        <p:nvSpPr>
          <p:cNvPr id="20" name="Shape 16"/>
          <p:cNvSpPr/>
          <p:nvPr/>
        </p:nvSpPr>
        <p:spPr>
          <a:xfrm>
            <a:off x="6272784" y="1371600"/>
            <a:ext cx="2679192" cy="2487168"/>
          </a:xfrm>
          <a:prstGeom prst="roundRect">
            <a:avLst>
              <a:gd name="adj" fmla="val 257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6492240" y="1591056"/>
            <a:ext cx="530352" cy="530352"/>
          </a:xfrm>
          <a:prstGeom prst="ellipse">
            <a:avLst/>
          </a:prstGeom>
          <a:solidFill>
            <a:srgbClr val="1E8449"/>
          </a:solidFill>
          <a:ln/>
        </p:spPr>
      </p:sp>
      <p:pic>
        <p:nvPicPr>
          <p:cNvPr id="22" name="Image 2" descr="/home/claude/icons/shiel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132" y="1728948"/>
            <a:ext cx="254569" cy="254569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6492240" y="2240280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หนี้สินรวมต่อทุน (D/E)</a:t>
            </a:r>
            <a:endParaRPr lang="en-US" sz="1200" dirty="0"/>
          </a:p>
        </p:txBody>
      </p:sp>
      <p:sp>
        <p:nvSpPr>
          <p:cNvPr id="24" name="Text 19"/>
          <p:cNvSpPr/>
          <p:nvPr/>
        </p:nvSpPr>
        <p:spPr>
          <a:xfrm>
            <a:off x="6492240" y="2523744"/>
            <a:ext cx="2240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0.98</a:t>
            </a:r>
            <a:pPr indent="0" marL="0">
              <a:buNone/>
            </a:pPr>
            <a:r>
              <a:rPr lang="en-US" sz="13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 เท่า</a:t>
            </a:r>
            <a:endParaRPr lang="en-US" sz="3300" dirty="0"/>
          </a:p>
        </p:txBody>
      </p:sp>
      <p:sp>
        <p:nvSpPr>
          <p:cNvPr id="25" name="Text 20"/>
          <p:cNvSpPr/>
          <p:nvPr/>
        </p:nvSpPr>
        <p:spPr>
          <a:xfrm>
            <a:off x="6492240" y="3127248"/>
            <a:ext cx="2240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1E8449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ลดลงจาก 1.08 เท่า</a:t>
            </a:r>
            <a:endParaRPr lang="en-US" sz="1150" dirty="0"/>
          </a:p>
        </p:txBody>
      </p:sp>
      <p:sp>
        <p:nvSpPr>
          <p:cNvPr id="26" name="Text 21"/>
          <p:cNvSpPr/>
          <p:nvPr/>
        </p:nvSpPr>
        <p:spPr>
          <a:xfrm>
            <a:off x="6492240" y="3419856"/>
            <a:ext cx="2240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ต่ำกว่า 1 เท่า ถือว่าแข็งแรง</a:t>
            </a:r>
            <a:endParaRPr lang="en-US" sz="1000" dirty="0"/>
          </a:p>
        </p:txBody>
      </p:sp>
      <p:sp>
        <p:nvSpPr>
          <p:cNvPr id="27" name="Shape 22"/>
          <p:cNvSpPr/>
          <p:nvPr/>
        </p:nvSpPr>
        <p:spPr>
          <a:xfrm>
            <a:off x="9134856" y="1371600"/>
            <a:ext cx="2679192" cy="2487168"/>
          </a:xfrm>
          <a:prstGeom prst="roundRect">
            <a:avLst>
              <a:gd name="adj" fmla="val 257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28" name="Shape 23"/>
          <p:cNvSpPr/>
          <p:nvPr/>
        </p:nvSpPr>
        <p:spPr>
          <a:xfrm>
            <a:off x="9354312" y="1591056"/>
            <a:ext cx="530352" cy="530352"/>
          </a:xfrm>
          <a:prstGeom prst="ellipse">
            <a:avLst/>
          </a:prstGeom>
          <a:solidFill>
            <a:srgbClr val="F2A104"/>
          </a:solidFill>
          <a:ln/>
        </p:spPr>
      </p:sp>
      <p:pic>
        <p:nvPicPr>
          <p:cNvPr id="29" name="Image 3" descr="/home/claude/icons/coins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2204" y="1728948"/>
            <a:ext cx="254569" cy="254569"/>
          </a:xfrm>
          <a:prstGeom prst="rect">
            <a:avLst/>
          </a:prstGeom>
        </p:spPr>
      </p:pic>
      <p:sp>
        <p:nvSpPr>
          <p:cNvPr id="30" name="Text 24"/>
          <p:cNvSpPr/>
          <p:nvPr/>
        </p:nvSpPr>
        <p:spPr>
          <a:xfrm>
            <a:off x="9354312" y="2240280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เงินปันผลจ่ายต่อหุ้น*</a:t>
            </a:r>
            <a:endParaRPr lang="en-US" sz="1200" dirty="0"/>
          </a:p>
        </p:txBody>
      </p:sp>
      <p:sp>
        <p:nvSpPr>
          <p:cNvPr id="31" name="Text 25"/>
          <p:cNvSpPr/>
          <p:nvPr/>
        </p:nvSpPr>
        <p:spPr>
          <a:xfrm>
            <a:off x="9354312" y="2523744"/>
            <a:ext cx="2240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2.19</a:t>
            </a:r>
            <a:pPr indent="0" marL="0">
              <a:buNone/>
            </a:pPr>
            <a:r>
              <a:rPr lang="en-US" sz="13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 บาท</a:t>
            </a:r>
            <a:endParaRPr lang="en-US" sz="3300" dirty="0"/>
          </a:p>
        </p:txBody>
      </p:sp>
      <p:sp>
        <p:nvSpPr>
          <p:cNvPr id="32" name="Text 26"/>
          <p:cNvSpPr/>
          <p:nvPr/>
        </p:nvSpPr>
        <p:spPr>
          <a:xfrm>
            <a:off x="9354312" y="3127248"/>
            <a:ext cx="2240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1E8449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+9.6% จากปี 2567</a:t>
            </a:r>
            <a:endParaRPr lang="en-US" sz="1150" dirty="0"/>
          </a:p>
        </p:txBody>
      </p:sp>
      <p:sp>
        <p:nvSpPr>
          <p:cNvPr id="33" name="Text 27"/>
          <p:cNvSpPr/>
          <p:nvPr/>
        </p:nvSpPr>
        <p:spPr>
          <a:xfrm>
            <a:off x="9354312" y="3419856"/>
            <a:ext cx="2240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2.00 บาท</a:t>
            </a:r>
            <a:endParaRPr lang="en-US" sz="1000" dirty="0"/>
          </a:p>
        </p:txBody>
      </p:sp>
      <p:sp>
        <p:nvSpPr>
          <p:cNvPr id="34" name="Shape 28"/>
          <p:cNvSpPr/>
          <p:nvPr/>
        </p:nvSpPr>
        <p:spPr>
          <a:xfrm>
            <a:off x="548640" y="4114800"/>
            <a:ext cx="11091672" cy="1481328"/>
          </a:xfrm>
          <a:prstGeom prst="roundRect">
            <a:avLst>
              <a:gd name="adj" fmla="val 4321"/>
            </a:avLst>
          </a:prstGeom>
          <a:solidFill>
            <a:srgbClr val="EAF3FA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35" name="Shape 29"/>
          <p:cNvSpPr/>
          <p:nvPr/>
        </p:nvSpPr>
        <p:spPr>
          <a:xfrm>
            <a:off x="822960" y="4379976"/>
            <a:ext cx="566928" cy="566928"/>
          </a:xfrm>
          <a:prstGeom prst="ellipse">
            <a:avLst/>
          </a:prstGeom>
          <a:solidFill>
            <a:srgbClr val="0B2E4A"/>
          </a:solidFill>
          <a:ln/>
        </p:spPr>
      </p:sp>
      <p:pic>
        <p:nvPicPr>
          <p:cNvPr id="36" name="Image 4" descr="/home/claude/icons/bulb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361" y="4527377"/>
            <a:ext cx="272125" cy="272125"/>
          </a:xfrm>
          <a:prstGeom prst="rect">
            <a:avLst/>
          </a:prstGeom>
        </p:spPr>
      </p:pic>
      <p:sp>
        <p:nvSpPr>
          <p:cNvPr id="37" name="Text 30"/>
          <p:cNvSpPr/>
          <p:nvPr/>
        </p:nvSpPr>
        <p:spPr>
          <a:xfrm>
            <a:off x="1600200" y="4261104"/>
            <a:ext cx="97200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ประเด็นสำคัญ: รายได้ลดลงตามราคาพลังงานโลก แต่กำไรสุทธิยังทรงตัว งบดุลแข็งแรงขึ้น และการคืนกำไรให้ผู้ถือหุ้นเพิ่มขึ้น</a:t>
            </a:r>
            <a:endParaRPr lang="en-US" sz="1450" dirty="0"/>
          </a:p>
        </p:txBody>
      </p:sp>
      <p:sp>
        <p:nvSpPr>
          <p:cNvPr id="38" name="Text 31"/>
          <p:cNvSpPr/>
          <p:nvPr/>
        </p:nvSpPr>
        <p:spPr>
          <a:xfrm>
            <a:off x="1600200" y="4846320"/>
            <a:ext cx="97200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รายได้รวม 2,662,145 ลบ. (-13.9%)   •   สินทรัพย์รวม 3,269,660 ลบ.   •   เงินสดและรายการเทียบเท่า 346,817 ลบ.</a:t>
            </a:r>
            <a:endParaRPr lang="en-US" sz="1200" dirty="0"/>
          </a:p>
        </p:txBody>
      </p:sp>
      <p:sp>
        <p:nvSpPr>
          <p:cNvPr id="39" name="Text 32"/>
          <p:cNvSpPr/>
          <p:nvPr/>
        </p:nvSpPr>
        <p:spPr>
          <a:xfrm>
            <a:off x="548640" y="5806440"/>
            <a:ext cx="9601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* เงินปันผลที่จ่ายจริงระหว่างปี (งบการเงินเฉพาะกิจการ) หารด้วยจำนวนหุ้น 28,563 ล้านหุ้น</a:t>
            </a:r>
            <a:endParaRPr lang="en-US" sz="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47472"/>
            <a:ext cx="110916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รายได้ลดลงตามวัฏจักรพลังงาน แต่กำไรสุทธิทรงตัว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905256"/>
            <a:ext cx="11091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เปรียบเทียบรายได้และกำไรแต่ละระดับ ปี 2567 เทียบ ปี 2568 (งบการเงินรวม)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6510528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ที่มา: งบการเงินรวม บมจ. ปตท. ประจำปีสิ้นสุด 31 ธ.ค. 2568  |  หน่วย: ล้านบาท (ลบ.) เว้นแต่ระบุอื่น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11274552" y="651052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</a:t>
            </a:r>
            <a:endParaRPr lang="en-US" sz="900" dirty="0"/>
          </a:p>
        </p:txBody>
      </p:sp>
      <p:sp>
        <p:nvSpPr>
          <p:cNvPr id="6" name="Shape 4"/>
          <p:cNvSpPr/>
          <p:nvPr/>
        </p:nvSpPr>
        <p:spPr>
          <a:xfrm>
            <a:off x="548640" y="1389888"/>
            <a:ext cx="3977640" cy="3246120"/>
          </a:xfrm>
          <a:prstGeom prst="roundRect">
            <a:avLst>
              <a:gd name="adj" fmla="val 197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804672" y="1627632"/>
            <a:ext cx="548640" cy="548640"/>
          </a:xfrm>
          <a:prstGeom prst="ellipse">
            <a:avLst/>
          </a:prstGeom>
          <a:solidFill>
            <a:srgbClr val="1B6CA8"/>
          </a:solidFill>
          <a:ln/>
        </p:spPr>
      </p:sp>
      <p:pic>
        <p:nvPicPr>
          <p:cNvPr id="8" name="Image 0" descr="/home/claude/icons/oil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318" y="1770278"/>
            <a:ext cx="263347" cy="263347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481328" y="1700784"/>
            <a:ext cx="27889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รายได้จากการขายและบริการ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804672" y="2304288"/>
            <a:ext cx="3465576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7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2,662,145</a:t>
            </a:r>
            <a:pPr indent="0" marL="0">
              <a:buNone/>
            </a:pPr>
            <a:r>
              <a:rPr lang="en-US" sz="14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 ลบ.</a:t>
            </a:r>
            <a:endParaRPr lang="en-US" sz="3700" dirty="0"/>
          </a:p>
        </p:txBody>
      </p:sp>
      <p:sp>
        <p:nvSpPr>
          <p:cNvPr id="11" name="Text 8"/>
          <p:cNvSpPr/>
          <p:nvPr/>
        </p:nvSpPr>
        <p:spPr>
          <a:xfrm>
            <a:off x="804672" y="2962656"/>
            <a:ext cx="346557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C0392B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-13.9% จากปี 2567</a:t>
            </a:r>
            <a:endParaRPr lang="en-US" sz="1350" dirty="0"/>
          </a:p>
        </p:txBody>
      </p:sp>
      <p:sp>
        <p:nvSpPr>
          <p:cNvPr id="12" name="Text 9"/>
          <p:cNvSpPr/>
          <p:nvPr/>
        </p:nvSpPr>
        <p:spPr>
          <a:xfrm>
            <a:off x="804672" y="3291840"/>
            <a:ext cx="346557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3,090,453 ลบ.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804672" y="3712464"/>
            <a:ext cx="3465576" cy="0"/>
          </a:xfrm>
          <a:prstGeom prst="line">
            <a:avLst/>
          </a:prstGeom>
          <a:noFill/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804672" y="3822192"/>
            <a:ext cx="3465576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การลดลงของรายได้สอดคล้องกับราคาน้ำมันและก๊าซในตลาดโลกที่อ่อนตัว ซึ่งเป็นวัฏจักรปกติของธุรกิจพลังงาน</a:t>
            </a:r>
            <a:endParaRPr lang="en-US" sz="1150" dirty="0"/>
          </a:p>
        </p:txBody>
      </p:sp>
      <p:sp>
        <p:nvSpPr>
          <p:cNvPr id="15" name="Text 12"/>
          <p:cNvSpPr/>
          <p:nvPr/>
        </p:nvSpPr>
        <p:spPr>
          <a:xfrm>
            <a:off x="4892040" y="1389888"/>
            <a:ext cx="66751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กำไรแต่ละระดับ (หน่วย: พันล้านบาท)</a:t>
            </a:r>
            <a:endParaRPr lang="en-US" sz="1300" dirty="0"/>
          </a:p>
        </p:txBody>
      </p:sp>
      <p:graphicFrame>
        <p:nvGraphicFramePr>
          <p:cNvPr id="16" name="Chart 0" descr=""/>
          <p:cNvGraphicFramePr/>
          <p:nvPr/>
        </p:nvGraphicFramePr>
        <p:xfrm>
          <a:off x="4846320" y="1737360"/>
          <a:ext cx="6766560" cy="3035808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17" name="Shape 13"/>
          <p:cNvSpPr/>
          <p:nvPr/>
        </p:nvSpPr>
        <p:spPr>
          <a:xfrm>
            <a:off x="548640" y="5047488"/>
            <a:ext cx="11091672" cy="868680"/>
          </a:xfrm>
          <a:prstGeom prst="roundRect">
            <a:avLst>
              <a:gd name="adj" fmla="val 7368"/>
            </a:avLst>
          </a:prstGeom>
          <a:solidFill>
            <a:srgbClr val="F5F9FC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8" name="Text 14"/>
          <p:cNvSpPr/>
          <p:nvPr/>
        </p:nvSpPr>
        <p:spPr>
          <a:xfrm>
            <a:off x="822960" y="5184648"/>
            <a:ext cx="1054303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2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จุดที่นักลงทุนควรเห็น: </a:t>
            </a:r>
            <a:pPr indent="0" marL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แม้รายได้หายไปเกือบ 14% กำไรสุทธิส่วนของบริษัทฯ ยังรักษาระดับ ~90,000 ลบ. ได้ สะท้อนความสามารถบริหารต้นทุนและพอร์ตธุรกิจที่หลากหลาย</a:t>
            </a:r>
            <a:endParaRPr lang="en-US" sz="12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47472"/>
            <a:ext cx="110916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อัตรากำไรสุทธิดีขึ้น แม้อัตรากำไรขั้นต้นอ่อนตัวเล็กน้อย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905256"/>
            <a:ext cx="11091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อัตรากำไรเทียบรายได้ (%) และปัจจัยที่ช่วยหนุนกำไรบรรทัดสุดท้าย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6510528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ที่มา: งบการเงินรวม บมจ. ปตท. ประจำปีสิ้นสุด 31 ธ.ค. 2568  |  หน่วย: ล้านบาท (ลบ.) เว้นแต่ระบุอื่น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11274552" y="651052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48640" y="1389888"/>
            <a:ext cx="6035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อัตรากำไร (% ของรายได้)</a:t>
            </a:r>
            <a:endParaRPr lang="en-US" sz="13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548640" y="1737360"/>
          <a:ext cx="6126480" cy="39776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8" name="Shape 5"/>
          <p:cNvSpPr/>
          <p:nvPr/>
        </p:nvSpPr>
        <p:spPr>
          <a:xfrm>
            <a:off x="6995160" y="1481328"/>
            <a:ext cx="4617720" cy="1261872"/>
          </a:xfrm>
          <a:prstGeom prst="roundRect">
            <a:avLst>
              <a:gd name="adj" fmla="val 5072"/>
            </a:avLst>
          </a:prstGeom>
          <a:solidFill>
            <a:srgbClr val="EAF3FA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9" name="Shape 6"/>
          <p:cNvSpPr/>
          <p:nvPr/>
        </p:nvSpPr>
        <p:spPr>
          <a:xfrm>
            <a:off x="7214616" y="1700784"/>
            <a:ext cx="512064" cy="512064"/>
          </a:xfrm>
          <a:prstGeom prst="ellipse">
            <a:avLst/>
          </a:prstGeom>
          <a:solidFill>
            <a:srgbClr val="1E8449"/>
          </a:solidFill>
          <a:ln/>
        </p:spPr>
      </p:sp>
      <p:pic>
        <p:nvPicPr>
          <p:cNvPr id="10" name="Image 0" descr="/home/claude/icons/percent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7753" y="1833921"/>
            <a:ext cx="245791" cy="245791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891272" y="1627632"/>
            <a:ext cx="35021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อัตรากำไรสุทธิเพิ่มเป็น 3.4%</a:t>
            </a:r>
            <a:endParaRPr lang="en-US" sz="1250" dirty="0"/>
          </a:p>
        </p:txBody>
      </p:sp>
      <p:sp>
        <p:nvSpPr>
          <p:cNvPr id="12" name="Text 8"/>
          <p:cNvSpPr/>
          <p:nvPr/>
        </p:nvSpPr>
        <p:spPr>
          <a:xfrm>
            <a:off x="7891272" y="2011680"/>
            <a:ext cx="350215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8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จาก 2.9% ในปี 2567 — ทำกำไรต่อยอดขายได้ดีขึ้น แม้ยอดขายจะลดลง</a:t>
            </a:r>
            <a:endParaRPr lang="en-US" sz="1080" dirty="0"/>
          </a:p>
        </p:txBody>
      </p:sp>
      <p:sp>
        <p:nvSpPr>
          <p:cNvPr id="13" name="Shape 9"/>
          <p:cNvSpPr/>
          <p:nvPr/>
        </p:nvSpPr>
        <p:spPr>
          <a:xfrm>
            <a:off x="6995160" y="2898648"/>
            <a:ext cx="4617720" cy="1261872"/>
          </a:xfrm>
          <a:prstGeom prst="roundRect">
            <a:avLst>
              <a:gd name="adj" fmla="val 507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4" name="Shape 10"/>
          <p:cNvSpPr/>
          <p:nvPr/>
        </p:nvSpPr>
        <p:spPr>
          <a:xfrm>
            <a:off x="7214616" y="3118104"/>
            <a:ext cx="512064" cy="512064"/>
          </a:xfrm>
          <a:prstGeom prst="ellipse">
            <a:avLst/>
          </a:prstGeom>
          <a:solidFill>
            <a:srgbClr val="1B6CA8"/>
          </a:solidFill>
          <a:ln/>
        </p:spPr>
      </p:sp>
      <p:pic>
        <p:nvPicPr>
          <p:cNvPr id="15" name="Image 1" descr="/home/claude/icons/handus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7753" y="3251241"/>
            <a:ext cx="245791" cy="245791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7891272" y="3044952"/>
            <a:ext cx="35021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ส่วนแบ่งกำไรบริษัทร่วม/ร่วมค้าพลิกเป็นบวก</a:t>
            </a:r>
            <a:endParaRPr lang="en-US" sz="1250" dirty="0"/>
          </a:p>
        </p:txBody>
      </p:sp>
      <p:sp>
        <p:nvSpPr>
          <p:cNvPr id="17" name="Text 12"/>
          <p:cNvSpPr/>
          <p:nvPr/>
        </p:nvSpPr>
        <p:spPr>
          <a:xfrm>
            <a:off x="7891272" y="3429000"/>
            <a:ext cx="350215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8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+13,031 ลบ. จากที่ขาดทุน -6,668 ลบ. ในปี 2567 ช่วยหนุนกำไรอย่างมีนัยสำคัญ</a:t>
            </a:r>
            <a:endParaRPr lang="en-US" sz="1080" dirty="0"/>
          </a:p>
        </p:txBody>
      </p:sp>
      <p:sp>
        <p:nvSpPr>
          <p:cNvPr id="18" name="Shape 13"/>
          <p:cNvSpPr/>
          <p:nvPr/>
        </p:nvSpPr>
        <p:spPr>
          <a:xfrm>
            <a:off x="6995160" y="4315968"/>
            <a:ext cx="4617720" cy="1261872"/>
          </a:xfrm>
          <a:prstGeom prst="roundRect">
            <a:avLst>
              <a:gd name="adj" fmla="val 507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9" name="Shape 14"/>
          <p:cNvSpPr/>
          <p:nvPr/>
        </p:nvSpPr>
        <p:spPr>
          <a:xfrm>
            <a:off x="7214616" y="4535424"/>
            <a:ext cx="512064" cy="512064"/>
          </a:xfrm>
          <a:prstGeom prst="ellipse">
            <a:avLst/>
          </a:prstGeom>
          <a:solidFill>
            <a:srgbClr val="0B2E4A"/>
          </a:solidFill>
          <a:ln/>
        </p:spPr>
      </p:sp>
      <p:pic>
        <p:nvPicPr>
          <p:cNvPr id="20" name="Image 2" descr="/home/claude/icons/wallet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7753" y="4668561"/>
            <a:ext cx="245791" cy="245791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7891272" y="4462272"/>
            <a:ext cx="35021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ต้นทุนทางการเงินลดลง 13.6%</a:t>
            </a:r>
            <a:endParaRPr lang="en-US" sz="1250" dirty="0"/>
          </a:p>
        </p:txBody>
      </p:sp>
      <p:sp>
        <p:nvSpPr>
          <p:cNvPr id="22" name="Text 16"/>
          <p:cNvSpPr/>
          <p:nvPr/>
        </p:nvSpPr>
        <p:spPr>
          <a:xfrm>
            <a:off x="7891272" y="4846320"/>
            <a:ext cx="350215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8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เหลือ 40,448 ลบ. (จาก 46,821 ลบ.) ตามภาระหนี้ที่ลดลง</a:t>
            </a:r>
            <a:endParaRPr lang="en-US" sz="108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47472"/>
            <a:ext cx="110916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งบดุลแข็งแรงขึ้น: หนี้สินลดลงชัดเจน ส่วนของผู้ถือหุ้นทรงตัว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905256"/>
            <a:ext cx="11091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โครงสร้างฐานะการเงิน ณ 31 ธันวาคม (งบการเงินรวม)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6510528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ที่มา: งบการเงินรวม บมจ. ปตท. ประจำปีสิ้นสุด 31 ธ.ค. 2568  |  หน่วย: ล้านบาท (ลบ.) เว้นแต่ระบุอื่น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11274552" y="651052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4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48640" y="1389888"/>
            <a:ext cx="6035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ฐานะการเงิน (หน่วย: พันล้านบาท)</a:t>
            </a:r>
            <a:endParaRPr lang="en-US" sz="13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548640" y="1737360"/>
          <a:ext cx="6126480" cy="39776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8" name="Shape 5"/>
          <p:cNvSpPr/>
          <p:nvPr/>
        </p:nvSpPr>
        <p:spPr>
          <a:xfrm>
            <a:off x="6995160" y="1481328"/>
            <a:ext cx="4617720" cy="1261872"/>
          </a:xfrm>
          <a:prstGeom prst="roundRect">
            <a:avLst>
              <a:gd name="adj" fmla="val 5072"/>
            </a:avLst>
          </a:prstGeom>
          <a:solidFill>
            <a:srgbClr val="EAF3FA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9" name="Shape 6"/>
          <p:cNvSpPr/>
          <p:nvPr/>
        </p:nvSpPr>
        <p:spPr>
          <a:xfrm>
            <a:off x="7214616" y="1700784"/>
            <a:ext cx="512064" cy="512064"/>
          </a:xfrm>
          <a:prstGeom prst="ellipse">
            <a:avLst/>
          </a:prstGeom>
          <a:solidFill>
            <a:srgbClr val="1E8449"/>
          </a:solidFill>
          <a:ln/>
        </p:spPr>
      </p:sp>
      <p:pic>
        <p:nvPicPr>
          <p:cNvPr id="10" name="Image 0" descr="/home/claude/icons/shiel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7753" y="1833921"/>
            <a:ext cx="245791" cy="245791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891272" y="1627632"/>
            <a:ext cx="35021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หนี้สินรวมลดลง 164,731 ลบ. (-9.2%)</a:t>
            </a:r>
            <a:endParaRPr lang="en-US" sz="1250" dirty="0"/>
          </a:p>
        </p:txBody>
      </p:sp>
      <p:sp>
        <p:nvSpPr>
          <p:cNvPr id="12" name="Text 8"/>
          <p:cNvSpPr/>
          <p:nvPr/>
        </p:nvSpPr>
        <p:spPr>
          <a:xfrm>
            <a:off x="7891272" y="2011680"/>
            <a:ext cx="350215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8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จาก 1,781,907 ลบ. เหลือ 1,617,176 ลบ. ภายในปีเดียว</a:t>
            </a:r>
            <a:endParaRPr lang="en-US" sz="1080" dirty="0"/>
          </a:p>
        </p:txBody>
      </p:sp>
      <p:sp>
        <p:nvSpPr>
          <p:cNvPr id="13" name="Shape 9"/>
          <p:cNvSpPr/>
          <p:nvPr/>
        </p:nvSpPr>
        <p:spPr>
          <a:xfrm>
            <a:off x="6995160" y="2898648"/>
            <a:ext cx="4617720" cy="1261872"/>
          </a:xfrm>
          <a:prstGeom prst="roundRect">
            <a:avLst>
              <a:gd name="adj" fmla="val 507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4" name="Shape 10"/>
          <p:cNvSpPr/>
          <p:nvPr/>
        </p:nvSpPr>
        <p:spPr>
          <a:xfrm>
            <a:off x="7214616" y="3118104"/>
            <a:ext cx="512064" cy="512064"/>
          </a:xfrm>
          <a:prstGeom prst="ellipse">
            <a:avLst/>
          </a:prstGeom>
          <a:solidFill>
            <a:srgbClr val="1B6CA8"/>
          </a:solidFill>
          <a:ln/>
        </p:spPr>
      </p:sp>
      <p:pic>
        <p:nvPicPr>
          <p:cNvPr id="15" name="Image 1" descr="/home/claude/icons/balance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7753" y="3251241"/>
            <a:ext cx="245791" cy="245791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7891272" y="3044952"/>
            <a:ext cx="35021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เงินกู้ยืมระยะยาวลดลงถึง 18.2%</a:t>
            </a:r>
            <a:endParaRPr lang="en-US" sz="1250" dirty="0"/>
          </a:p>
        </p:txBody>
      </p:sp>
      <p:sp>
        <p:nvSpPr>
          <p:cNvPr id="17" name="Text 12"/>
          <p:cNvSpPr/>
          <p:nvPr/>
        </p:nvSpPr>
        <p:spPr>
          <a:xfrm>
            <a:off x="7891272" y="3429000"/>
            <a:ext cx="350215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8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จาก 814,719 ลบ. เหลือ 666,425 ลบ. — ลดความเสี่ยงด้านดอกเบี้ยในระยะยาว</a:t>
            </a:r>
            <a:endParaRPr lang="en-US" sz="1080" dirty="0"/>
          </a:p>
        </p:txBody>
      </p:sp>
      <p:sp>
        <p:nvSpPr>
          <p:cNvPr id="18" name="Shape 13"/>
          <p:cNvSpPr/>
          <p:nvPr/>
        </p:nvSpPr>
        <p:spPr>
          <a:xfrm>
            <a:off x="6995160" y="4315968"/>
            <a:ext cx="4617720" cy="1261872"/>
          </a:xfrm>
          <a:prstGeom prst="roundRect">
            <a:avLst>
              <a:gd name="adj" fmla="val 507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9" name="Shape 14"/>
          <p:cNvSpPr/>
          <p:nvPr/>
        </p:nvSpPr>
        <p:spPr>
          <a:xfrm>
            <a:off x="7214616" y="4535424"/>
            <a:ext cx="512064" cy="512064"/>
          </a:xfrm>
          <a:prstGeom prst="ellipse">
            <a:avLst/>
          </a:prstGeom>
          <a:solidFill>
            <a:srgbClr val="0B2E4A"/>
          </a:solidFill>
          <a:ln/>
        </p:spPr>
      </p:sp>
      <p:pic>
        <p:nvPicPr>
          <p:cNvPr id="20" name="Image 2" descr="/home/claude/icons/landmark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7753" y="4668561"/>
            <a:ext cx="245791" cy="245791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7891272" y="4462272"/>
            <a:ext cx="350215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ส่วนของผู้ถือหุ้นทรงตัวที่ ~1.65 ล้านล้านบาท</a:t>
            </a:r>
            <a:endParaRPr lang="en-US" sz="1250" dirty="0"/>
          </a:p>
        </p:txBody>
      </p:sp>
      <p:sp>
        <p:nvSpPr>
          <p:cNvPr id="22" name="Text 16"/>
          <p:cNvSpPr/>
          <p:nvPr/>
        </p:nvSpPr>
        <p:spPr>
          <a:xfrm>
            <a:off x="7891272" y="4846320"/>
            <a:ext cx="350215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8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ฐานทุนขนาดใหญ่รองรับการลงทุนและการจ่ายปันผลต่อเนื่อง</a:t>
            </a:r>
            <a:endParaRPr lang="en-US" sz="108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47472"/>
            <a:ext cx="110916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ภาระหนี้ลดลง สภาพคล่องยังอยู่ในเกณฑ์บริหารได้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905256"/>
            <a:ext cx="11091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ตัวชี้วัดความมั่นคงทางการเงินที่นักลงทุนระยะยาวควรติดตาม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6510528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ที่มา: งบการเงินรวม บมจ. ปตท. ประจำปีสิ้นสุด 31 ธ.ค. 2568  |  หน่วย: ล้านบาท (ลบ.) เว้นแต่ระบุอื่น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11274552" y="651052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5</a:t>
            </a:r>
            <a:endParaRPr lang="en-US" sz="9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3575304" cy="2834640"/>
          </a:xfrm>
          <a:prstGeom prst="roundRect">
            <a:avLst>
              <a:gd name="adj" fmla="val 2258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786384" y="1655064"/>
            <a:ext cx="530352" cy="530352"/>
          </a:xfrm>
          <a:prstGeom prst="ellipse">
            <a:avLst/>
          </a:prstGeom>
          <a:solidFill>
            <a:srgbClr val="1B6CA8"/>
          </a:solidFill>
          <a:ln/>
        </p:spPr>
      </p:sp>
      <p:pic>
        <p:nvPicPr>
          <p:cNvPr id="8" name="Image 0" descr="/home/claude/icons/balanc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276" y="1792956"/>
            <a:ext cx="254569" cy="254569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444752" y="1691640"/>
            <a:ext cx="24780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2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หนี้สินที่มีภาระดอกเบี้ย*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786384" y="2350008"/>
            <a:ext cx="309981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985,805</a:t>
            </a:r>
            <a:pPr indent="0" marL="0">
              <a:buNone/>
            </a:pPr>
            <a:r>
              <a:rPr lang="en-US" sz="12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ลบ.</a:t>
            </a:r>
            <a:endParaRPr lang="en-US" sz="3000" dirty="0"/>
          </a:p>
        </p:txBody>
      </p:sp>
      <p:sp>
        <p:nvSpPr>
          <p:cNvPr id="11" name="Text 8"/>
          <p:cNvSpPr/>
          <p:nvPr/>
        </p:nvSpPr>
        <p:spPr>
          <a:xfrm>
            <a:off x="786384" y="2880360"/>
            <a:ext cx="309981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1,106,196 ลบ.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786384" y="3154680"/>
            <a:ext cx="309981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8449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-10.9%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786384" y="3483864"/>
            <a:ext cx="3099816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0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รวมเงินเบิกเกินบัญชี เงินกู้ระยะสั้น-ยาว และหนี้สินตามสัญญาเช่า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4306824" y="1417320"/>
            <a:ext cx="3575304" cy="2834640"/>
          </a:xfrm>
          <a:prstGeom prst="roundRect">
            <a:avLst>
              <a:gd name="adj" fmla="val 2258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4544568" y="1655064"/>
            <a:ext cx="530352" cy="530352"/>
          </a:xfrm>
          <a:prstGeom prst="ellipse">
            <a:avLst/>
          </a:prstGeom>
          <a:solidFill>
            <a:srgbClr val="1E8449"/>
          </a:solidFill>
          <a:ln/>
        </p:spPr>
      </p:sp>
      <p:pic>
        <p:nvPicPr>
          <p:cNvPr id="16" name="Image 1" descr="/home/claude/icons/shiel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460" y="1792956"/>
            <a:ext cx="254569" cy="254569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5202936" y="1691640"/>
            <a:ext cx="24780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2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หนี้สินรวมต่อทุน (D/E)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4544568" y="2350008"/>
            <a:ext cx="309981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0.98</a:t>
            </a:r>
            <a:pPr indent="0" marL="0">
              <a:buNone/>
            </a:pPr>
            <a:r>
              <a:rPr lang="en-US" sz="12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เท่า</a:t>
            </a:r>
            <a:endParaRPr lang="en-US" sz="3000" dirty="0"/>
          </a:p>
        </p:txBody>
      </p:sp>
      <p:sp>
        <p:nvSpPr>
          <p:cNvPr id="19" name="Text 15"/>
          <p:cNvSpPr/>
          <p:nvPr/>
        </p:nvSpPr>
        <p:spPr>
          <a:xfrm>
            <a:off x="4544568" y="2880360"/>
            <a:ext cx="309981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1.08 เท่า</a:t>
            </a:r>
            <a:endParaRPr lang="en-US" sz="1100" dirty="0"/>
          </a:p>
        </p:txBody>
      </p:sp>
      <p:sp>
        <p:nvSpPr>
          <p:cNvPr id="20" name="Text 16"/>
          <p:cNvSpPr/>
          <p:nvPr/>
        </p:nvSpPr>
        <p:spPr>
          <a:xfrm>
            <a:off x="4544568" y="3154680"/>
            <a:ext cx="309981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8449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ต่ำกว่า 1 เท่า</a:t>
            </a:r>
            <a:endParaRPr lang="en-US" sz="1200" dirty="0"/>
          </a:p>
        </p:txBody>
      </p:sp>
      <p:sp>
        <p:nvSpPr>
          <p:cNvPr id="21" name="Text 17"/>
          <p:cNvSpPr/>
          <p:nvPr/>
        </p:nvSpPr>
        <p:spPr>
          <a:xfrm>
            <a:off x="4544568" y="3483864"/>
            <a:ext cx="3099816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0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หนี้สินรวมน้อยกว่าส่วนของผู้ถือหุ้น — โครงสร้างทุนแข็งแรงขึ้น</a:t>
            </a:r>
            <a:endParaRPr lang="en-US" sz="1000" dirty="0"/>
          </a:p>
        </p:txBody>
      </p:sp>
      <p:sp>
        <p:nvSpPr>
          <p:cNvPr id="22" name="Shape 18"/>
          <p:cNvSpPr/>
          <p:nvPr/>
        </p:nvSpPr>
        <p:spPr>
          <a:xfrm>
            <a:off x="8065008" y="1417320"/>
            <a:ext cx="3575304" cy="2834640"/>
          </a:xfrm>
          <a:prstGeom prst="roundRect">
            <a:avLst>
              <a:gd name="adj" fmla="val 2258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302752" y="1655064"/>
            <a:ext cx="530352" cy="530352"/>
          </a:xfrm>
          <a:prstGeom prst="ellipse">
            <a:avLst/>
          </a:prstGeom>
          <a:solidFill>
            <a:srgbClr val="F2A104"/>
          </a:solidFill>
          <a:ln/>
        </p:spPr>
      </p:sp>
      <p:pic>
        <p:nvPicPr>
          <p:cNvPr id="24" name="Image 2" descr="/home/claude/icons/tint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644" y="1792956"/>
            <a:ext cx="254569" cy="254569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8961120" y="1691640"/>
            <a:ext cx="24780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2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อัตราส่วนสภาพคล่อง (Current Ratio)</a:t>
            </a:r>
            <a:endParaRPr lang="en-US" sz="1200" dirty="0"/>
          </a:p>
        </p:txBody>
      </p:sp>
      <p:sp>
        <p:nvSpPr>
          <p:cNvPr id="26" name="Text 21"/>
          <p:cNvSpPr/>
          <p:nvPr/>
        </p:nvSpPr>
        <p:spPr>
          <a:xfrm>
            <a:off x="8302752" y="2350008"/>
            <a:ext cx="309981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1.60</a:t>
            </a:r>
            <a:pPr indent="0" marL="0">
              <a:buNone/>
            </a:pPr>
            <a:r>
              <a:rPr lang="en-US" sz="12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เท่า</a:t>
            </a:r>
            <a:endParaRPr lang="en-US" sz="3000" dirty="0"/>
          </a:p>
        </p:txBody>
      </p:sp>
      <p:sp>
        <p:nvSpPr>
          <p:cNvPr id="27" name="Text 22"/>
          <p:cNvSpPr/>
          <p:nvPr/>
        </p:nvSpPr>
        <p:spPr>
          <a:xfrm>
            <a:off x="8302752" y="2880360"/>
            <a:ext cx="309981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1.81 เท่า</a:t>
            </a:r>
            <a:endParaRPr lang="en-US" sz="1100" dirty="0"/>
          </a:p>
        </p:txBody>
      </p:sp>
      <p:sp>
        <p:nvSpPr>
          <p:cNvPr id="28" name="Text 23"/>
          <p:cNvSpPr/>
          <p:nvPr/>
        </p:nvSpPr>
        <p:spPr>
          <a:xfrm>
            <a:off x="8302752" y="3154680"/>
            <a:ext cx="309981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2A10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ลดลง แต่ยังสูงกว่า 1.5 เท่า</a:t>
            </a:r>
            <a:endParaRPr lang="en-US" sz="1200" dirty="0"/>
          </a:p>
        </p:txBody>
      </p:sp>
      <p:sp>
        <p:nvSpPr>
          <p:cNvPr id="29" name="Text 24"/>
          <p:cNvSpPr/>
          <p:nvPr/>
        </p:nvSpPr>
        <p:spPr>
          <a:xfrm>
            <a:off x="8302752" y="3483864"/>
            <a:ext cx="3099816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0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สินทรัพย์หมุนเวียนยังครอบคลุมหนี้สินระยะสั้นได้สบาย</a:t>
            </a:r>
            <a:endParaRPr lang="en-US" sz="1000" dirty="0"/>
          </a:p>
        </p:txBody>
      </p:sp>
      <p:sp>
        <p:nvSpPr>
          <p:cNvPr id="30" name="Shape 25"/>
          <p:cNvSpPr/>
          <p:nvPr/>
        </p:nvSpPr>
        <p:spPr>
          <a:xfrm>
            <a:off x="548640" y="4526280"/>
            <a:ext cx="11091672" cy="1051560"/>
          </a:xfrm>
          <a:prstGeom prst="roundRect">
            <a:avLst>
              <a:gd name="adj" fmla="val 6087"/>
            </a:avLst>
          </a:prstGeom>
          <a:solidFill>
            <a:srgbClr val="EAF3FA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31" name="Shape 26"/>
          <p:cNvSpPr/>
          <p:nvPr/>
        </p:nvSpPr>
        <p:spPr>
          <a:xfrm>
            <a:off x="822960" y="4754880"/>
            <a:ext cx="566928" cy="566928"/>
          </a:xfrm>
          <a:prstGeom prst="ellipse">
            <a:avLst/>
          </a:prstGeom>
          <a:solidFill>
            <a:srgbClr val="0B2E4A"/>
          </a:solidFill>
          <a:ln/>
        </p:spPr>
      </p:sp>
      <p:pic>
        <p:nvPicPr>
          <p:cNvPr id="32" name="Image 3" descr="/home/claude/icons/cash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361" y="4902281"/>
            <a:ext cx="272125" cy="272125"/>
          </a:xfrm>
          <a:prstGeom prst="rect">
            <a:avLst/>
          </a:prstGeom>
        </p:spPr>
      </p:pic>
      <p:sp>
        <p:nvSpPr>
          <p:cNvPr id="33" name="Text 27"/>
          <p:cNvSpPr/>
          <p:nvPr/>
        </p:nvSpPr>
        <p:spPr>
          <a:xfrm>
            <a:off x="1600200" y="4718304"/>
            <a:ext cx="972007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8000"/>
              </a:lnSpc>
              <a:buNone/>
            </a:pPr>
            <a:r>
              <a:rPr lang="en-US" sz="1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กันชนสภาพคล่องขนาดใหญ่: </a:t>
            </a:r>
            <a:pPr indent="0" marL="0">
              <a:lnSpc>
                <a:spcPct val="118000"/>
              </a:lnSpc>
              <a:buNone/>
            </a:pPr>
            <a:r>
              <a:rPr lang="en-US" sz="130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เงินสดและรายการเทียบเท่า 346,817 ลบ. บวกเงินลงทุนระยะสั้น 56,000 ลบ. รวมสภาพคล่องพร้อมใช้กว่า 4 แสนล้านบาท</a:t>
            </a:r>
            <a:endParaRPr lang="en-US" sz="1300" dirty="0"/>
          </a:p>
        </p:txBody>
      </p:sp>
      <p:sp>
        <p:nvSpPr>
          <p:cNvPr id="34" name="Text 28"/>
          <p:cNvSpPr/>
          <p:nvPr/>
        </p:nvSpPr>
        <p:spPr>
          <a:xfrm>
            <a:off x="548640" y="5779008"/>
            <a:ext cx="7315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* คำนวณจากรายการในงบแสดงฐานะการเงิน ณ สิ้นปี</a:t>
            </a:r>
            <a:endParaRPr lang="en-US" sz="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47472"/>
            <a:ext cx="110916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กระแสเงินสดดำเนินงานยังแข็งแกร่ง ครอบคลุมการลงทุนและปันผล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905256"/>
            <a:ext cx="11091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งบกระแสเงินสด ปี 2567 เทียบ ปี 2568 (งบการเงินรวม)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6510528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ที่มา: งบการเงินรวม บมจ. ปตท. ประจำปีสิ้นสุด 31 ธ.ค. 2568  |  หน่วย: ล้านบาท (ลบ.) เว้นแต่ระบุอื่น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11274552" y="651052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6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48640" y="1389888"/>
            <a:ext cx="6035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กระแสเงินสด (หน่วย: พันล้านบาท)</a:t>
            </a:r>
            <a:endParaRPr lang="en-US" sz="13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548640" y="1737360"/>
          <a:ext cx="6126480" cy="39776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8" name="Shape 5"/>
          <p:cNvSpPr/>
          <p:nvPr/>
        </p:nvSpPr>
        <p:spPr>
          <a:xfrm>
            <a:off x="6995160" y="1481328"/>
            <a:ext cx="4617720" cy="1828800"/>
          </a:xfrm>
          <a:prstGeom prst="roundRect">
            <a:avLst>
              <a:gd name="adj" fmla="val 3500"/>
            </a:avLst>
          </a:prstGeom>
          <a:solidFill>
            <a:srgbClr val="EAF3FA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7251192" y="1664208"/>
            <a:ext cx="410565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กระแสเงินสดอิสระ (FCF)*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7251192" y="1975104"/>
            <a:ext cx="4105656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139,853</a:t>
            </a:r>
            <a:pPr indent="0" marL="0">
              <a:buNone/>
            </a:pPr>
            <a:r>
              <a:rPr lang="en-US" sz="13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  ลบ.</a:t>
            </a:r>
            <a:endParaRPr lang="en-US" sz="3200" dirty="0"/>
          </a:p>
        </p:txBody>
      </p:sp>
      <p:sp>
        <p:nvSpPr>
          <p:cNvPr id="11" name="Text 8"/>
          <p:cNvSpPr/>
          <p:nvPr/>
        </p:nvSpPr>
        <p:spPr>
          <a:xfrm>
            <a:off x="7251192" y="2560320"/>
            <a:ext cx="4105656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8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212,780 ลบ. — ลดลงตามกำไรจากการดำเนินงาน แต่ยังเป็นบวกในระดับสูง</a:t>
            </a:r>
            <a:endParaRPr lang="en-US" sz="1080" dirty="0"/>
          </a:p>
        </p:txBody>
      </p:sp>
      <p:sp>
        <p:nvSpPr>
          <p:cNvPr id="12" name="Shape 9"/>
          <p:cNvSpPr/>
          <p:nvPr/>
        </p:nvSpPr>
        <p:spPr>
          <a:xfrm>
            <a:off x="6995160" y="3493008"/>
            <a:ext cx="4617720" cy="1024128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7196328" y="3675888"/>
            <a:ext cx="457200" cy="457200"/>
          </a:xfrm>
          <a:prstGeom prst="ellipse">
            <a:avLst/>
          </a:prstGeom>
          <a:solidFill>
            <a:srgbClr val="1B6CA8"/>
          </a:solidFill>
          <a:ln/>
        </p:spPr>
      </p:sp>
      <p:pic>
        <p:nvPicPr>
          <p:cNvPr id="14" name="Image 0" descr="/home/claude/icons/cash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3794760"/>
            <a:ext cx="219456" cy="219456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7799832" y="3584448"/>
            <a:ext cx="35935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เงินสดจากการดำเนินงาน 299,366 ลบ.</a:t>
            </a:r>
            <a:endParaRPr lang="en-US" sz="1150" dirty="0"/>
          </a:p>
        </p:txBody>
      </p:sp>
      <p:sp>
        <p:nvSpPr>
          <p:cNvPr id="16" name="Text 12"/>
          <p:cNvSpPr/>
          <p:nvPr/>
        </p:nvSpPr>
        <p:spPr>
          <a:xfrm>
            <a:off x="7799832" y="3895344"/>
            <a:ext cx="359359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มากพอจ่ายทั้งเงินลงทุน (159,513 ลบ.) และเงินปันผลรวม (83,285 ลบ.) โดยไม่ต้องพึ่งเงินกู้เพิ่ม</a:t>
            </a:r>
            <a:endParaRPr lang="en-US" sz="1000" dirty="0"/>
          </a:p>
        </p:txBody>
      </p:sp>
      <p:sp>
        <p:nvSpPr>
          <p:cNvPr id="17" name="Shape 13"/>
          <p:cNvSpPr/>
          <p:nvPr/>
        </p:nvSpPr>
        <p:spPr>
          <a:xfrm>
            <a:off x="6995160" y="4663440"/>
            <a:ext cx="4617720" cy="1024128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7196328" y="4846320"/>
            <a:ext cx="457200" cy="457200"/>
          </a:xfrm>
          <a:prstGeom prst="ellipse">
            <a:avLst/>
          </a:prstGeom>
          <a:solidFill>
            <a:srgbClr val="0B2E4A"/>
          </a:solidFill>
          <a:ln/>
        </p:spPr>
      </p:sp>
      <p:pic>
        <p:nvPicPr>
          <p:cNvPr id="19" name="Image 1" descr="/home/claude/icons/wallet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4965192"/>
            <a:ext cx="219456" cy="219456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7799832" y="4754880"/>
            <a:ext cx="35935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เงินสดปลายปี 346,817 ลบ.</a:t>
            </a:r>
            <a:endParaRPr lang="en-US" sz="1150" dirty="0"/>
          </a:p>
        </p:txBody>
      </p:sp>
      <p:sp>
        <p:nvSpPr>
          <p:cNvPr id="21" name="Text 16"/>
          <p:cNvSpPr/>
          <p:nvPr/>
        </p:nvSpPr>
        <p:spPr>
          <a:xfrm>
            <a:off x="7799832" y="5065776"/>
            <a:ext cx="359359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ลดลงจาก 405,139 ลบ. ส่วนหนึ่งจากการเร่งชำระคืนเงินกู้ระยะยาว 169,866 ลบ.</a:t>
            </a:r>
            <a:endParaRPr lang="en-US" sz="1000" dirty="0"/>
          </a:p>
        </p:txBody>
      </p:sp>
      <p:sp>
        <p:nvSpPr>
          <p:cNvPr id="22" name="Text 17"/>
          <p:cNvSpPr/>
          <p:nvPr/>
        </p:nvSpPr>
        <p:spPr>
          <a:xfrm>
            <a:off x="548640" y="5870448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* FCF = เงินสดจากการดำเนินงาน หักเงินลงทุนในที่ดิน อาคาร อุปกรณ์ และอสังหาริมทรัพย์เพื่อการลงทุน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47472"/>
            <a:ext cx="110916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คืนกำไรให้ผู้ถือหุ้นมากขึ้น ทั้งปันผลและการซื้อหุ้นคืน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905256"/>
            <a:ext cx="11091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ผลตอบแทนที่ส่งถึงมือผู้ถือหุ้นในปี 2568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6510528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ที่มา: งบการเงินรวม บมจ. ปตท. ประจำปีสิ้นสุด 31 ธ.ค. 2568  |  หน่วย: ล้านบาท (ลบ.) เว้นแต่ระบุอื่น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11274552" y="651052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7</a:t>
            </a:r>
            <a:endParaRPr lang="en-US" sz="9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5541264" cy="1810512"/>
          </a:xfrm>
          <a:prstGeom prst="roundRect">
            <a:avLst>
              <a:gd name="adj" fmla="val 353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786384" y="1655064"/>
            <a:ext cx="512064" cy="512064"/>
          </a:xfrm>
          <a:prstGeom prst="ellipse">
            <a:avLst/>
          </a:prstGeom>
          <a:solidFill>
            <a:srgbClr val="F2A104"/>
          </a:solidFill>
          <a:ln/>
        </p:spPr>
      </p:sp>
      <p:pic>
        <p:nvPicPr>
          <p:cNvPr id="8" name="Image 0" descr="/home/claude/icons/coin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521" y="1788201"/>
            <a:ext cx="245791" cy="245791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444752" y="1581912"/>
            <a:ext cx="279806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เงินปันผลจ่ายต่อหุ้น*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1444752" y="1929384"/>
            <a:ext cx="27980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2.00 บาท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4078224" y="1581912"/>
            <a:ext cx="17830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1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2.19 บาท</a:t>
            </a:r>
            <a:endParaRPr lang="en-US" sz="2100" dirty="0"/>
          </a:p>
        </p:txBody>
      </p:sp>
      <p:sp>
        <p:nvSpPr>
          <p:cNvPr id="12" name="Text 9"/>
          <p:cNvSpPr/>
          <p:nvPr/>
        </p:nvSpPr>
        <p:spPr>
          <a:xfrm>
            <a:off x="4078224" y="205740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1E8449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+9.6%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1444752" y="2386584"/>
            <a:ext cx="440740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3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คิดเป็นเงินปันผลที่บริษัทฯ จ่ายรวม 62,618 ลบ. (จาก 57,122 ลบ.)</a:t>
            </a:r>
            <a:endParaRPr lang="en-US" sz="1030" dirty="0"/>
          </a:p>
        </p:txBody>
      </p:sp>
      <p:sp>
        <p:nvSpPr>
          <p:cNvPr id="14" name="Shape 11"/>
          <p:cNvSpPr/>
          <p:nvPr/>
        </p:nvSpPr>
        <p:spPr>
          <a:xfrm>
            <a:off x="6291072" y="1417320"/>
            <a:ext cx="5541264" cy="1810512"/>
          </a:xfrm>
          <a:prstGeom prst="roundRect">
            <a:avLst>
              <a:gd name="adj" fmla="val 353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28816" y="1655064"/>
            <a:ext cx="512064" cy="512064"/>
          </a:xfrm>
          <a:prstGeom prst="ellipse">
            <a:avLst/>
          </a:prstGeom>
          <a:solidFill>
            <a:srgbClr val="1B6CA8"/>
          </a:solidFill>
          <a:ln/>
        </p:spPr>
      </p:sp>
      <p:pic>
        <p:nvPicPr>
          <p:cNvPr id="16" name="Image 1" descr="/home/claude/icons/handus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953" y="1788201"/>
            <a:ext cx="245791" cy="245791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187184" y="1581912"/>
            <a:ext cx="279806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ซื้อหุ้นคืน (Treasury Shares)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7187184" y="1929384"/>
            <a:ext cx="27980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รายการใหม่ที่เกิดขึ้นในปี 2568</a:t>
            </a:r>
            <a:endParaRPr lang="en-US" sz="1050" dirty="0"/>
          </a:p>
        </p:txBody>
      </p:sp>
      <p:sp>
        <p:nvSpPr>
          <p:cNvPr id="19" name="Text 15"/>
          <p:cNvSpPr/>
          <p:nvPr/>
        </p:nvSpPr>
        <p:spPr>
          <a:xfrm>
            <a:off x="9820656" y="1581912"/>
            <a:ext cx="17830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1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7,552 ลบ.</a:t>
            </a:r>
            <a:endParaRPr lang="en-US" sz="2100" dirty="0"/>
          </a:p>
        </p:txBody>
      </p:sp>
      <p:sp>
        <p:nvSpPr>
          <p:cNvPr id="20" name="Text 16"/>
          <p:cNvSpPr/>
          <p:nvPr/>
        </p:nvSpPr>
        <p:spPr>
          <a:xfrm>
            <a:off x="9820656" y="205740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1E8449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เพิ่มผลตอบแทนต่อหุ้น</a:t>
            </a:r>
            <a:endParaRPr lang="en-US" sz="1100" dirty="0"/>
          </a:p>
        </p:txBody>
      </p:sp>
      <p:sp>
        <p:nvSpPr>
          <p:cNvPr id="21" name="Text 17"/>
          <p:cNvSpPr/>
          <p:nvPr/>
        </p:nvSpPr>
        <p:spPr>
          <a:xfrm>
            <a:off x="7187184" y="2386584"/>
            <a:ext cx="440740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3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การซื้อหุ้นคืนช่วยลดจำนวนหุ้น หนุนกำไรต่อหุ้นในระยะถัดไป</a:t>
            </a:r>
            <a:endParaRPr lang="en-US" sz="1030" dirty="0"/>
          </a:p>
        </p:txBody>
      </p:sp>
      <p:sp>
        <p:nvSpPr>
          <p:cNvPr id="22" name="Shape 18"/>
          <p:cNvSpPr/>
          <p:nvPr/>
        </p:nvSpPr>
        <p:spPr>
          <a:xfrm>
            <a:off x="548640" y="3429000"/>
            <a:ext cx="5541264" cy="1810512"/>
          </a:xfrm>
          <a:prstGeom prst="roundRect">
            <a:avLst>
              <a:gd name="adj" fmla="val 353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786384" y="3666744"/>
            <a:ext cx="512064" cy="512064"/>
          </a:xfrm>
          <a:prstGeom prst="ellipse">
            <a:avLst/>
          </a:prstGeom>
          <a:solidFill>
            <a:srgbClr val="0B2E4A"/>
          </a:solidFill>
          <a:ln/>
        </p:spPr>
      </p:sp>
      <p:pic>
        <p:nvPicPr>
          <p:cNvPr id="24" name="Image 2" descr="/home/claude/icons/chartpie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21" y="3799881"/>
            <a:ext cx="245791" cy="245791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1444752" y="3593592"/>
            <a:ext cx="279806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ผลตอบแทนต่อส่วนผู้ถือหุ้น (ROE)**</a:t>
            </a:r>
            <a:endParaRPr lang="en-US" sz="1200" dirty="0"/>
          </a:p>
        </p:txBody>
      </p:sp>
      <p:sp>
        <p:nvSpPr>
          <p:cNvPr id="26" name="Text 21"/>
          <p:cNvSpPr/>
          <p:nvPr/>
        </p:nvSpPr>
        <p:spPr>
          <a:xfrm>
            <a:off x="1444752" y="3941064"/>
            <a:ext cx="27980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7.8%</a:t>
            </a:r>
            <a:endParaRPr lang="en-US" sz="1050" dirty="0"/>
          </a:p>
        </p:txBody>
      </p:sp>
      <p:sp>
        <p:nvSpPr>
          <p:cNvPr id="27" name="Text 22"/>
          <p:cNvSpPr/>
          <p:nvPr/>
        </p:nvSpPr>
        <p:spPr>
          <a:xfrm>
            <a:off x="4078224" y="3593592"/>
            <a:ext cx="17830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1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8.0%</a:t>
            </a:r>
            <a:endParaRPr lang="en-US" sz="2100" dirty="0"/>
          </a:p>
        </p:txBody>
      </p:sp>
      <p:sp>
        <p:nvSpPr>
          <p:cNvPr id="28" name="Text 23"/>
          <p:cNvSpPr/>
          <p:nvPr/>
        </p:nvSpPr>
        <p:spPr>
          <a:xfrm>
            <a:off x="4078224" y="406908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1E8449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ปรับตัวดีขึ้น</a:t>
            </a:r>
            <a:endParaRPr lang="en-US" sz="1100" dirty="0"/>
          </a:p>
        </p:txBody>
      </p:sp>
      <p:sp>
        <p:nvSpPr>
          <p:cNvPr id="29" name="Text 24"/>
          <p:cNvSpPr/>
          <p:nvPr/>
        </p:nvSpPr>
        <p:spPr>
          <a:xfrm>
            <a:off x="1444752" y="4398264"/>
            <a:ext cx="440740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3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กำไรทรงตัวบนฐานทุนที่กระชับขึ้นหลังซื้อหุ้นคืน</a:t>
            </a:r>
            <a:endParaRPr lang="en-US" sz="1030" dirty="0"/>
          </a:p>
        </p:txBody>
      </p:sp>
      <p:sp>
        <p:nvSpPr>
          <p:cNvPr id="30" name="Shape 25"/>
          <p:cNvSpPr/>
          <p:nvPr/>
        </p:nvSpPr>
        <p:spPr>
          <a:xfrm>
            <a:off x="6291072" y="3429000"/>
            <a:ext cx="5541264" cy="1810512"/>
          </a:xfrm>
          <a:prstGeom prst="roundRect">
            <a:avLst>
              <a:gd name="adj" fmla="val 353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31" name="Shape 26"/>
          <p:cNvSpPr/>
          <p:nvPr/>
        </p:nvSpPr>
        <p:spPr>
          <a:xfrm>
            <a:off x="6528816" y="3666744"/>
            <a:ext cx="512064" cy="512064"/>
          </a:xfrm>
          <a:prstGeom prst="ellipse">
            <a:avLst/>
          </a:prstGeom>
          <a:solidFill>
            <a:srgbClr val="1E8449"/>
          </a:solidFill>
          <a:ln/>
        </p:spPr>
      </p:sp>
      <p:pic>
        <p:nvPicPr>
          <p:cNvPr id="32" name="Image 3" descr="/home/claude/icons/chartline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953" y="3799881"/>
            <a:ext cx="245791" cy="245791"/>
          </a:xfrm>
          <a:prstGeom prst="rect">
            <a:avLst/>
          </a:prstGeom>
        </p:spPr>
      </p:pic>
      <p:sp>
        <p:nvSpPr>
          <p:cNvPr id="33" name="Text 27"/>
          <p:cNvSpPr/>
          <p:nvPr/>
        </p:nvSpPr>
        <p:spPr>
          <a:xfrm>
            <a:off x="7187184" y="3593592"/>
            <a:ext cx="279806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กำไรต่อหุ้น (EPS)</a:t>
            </a:r>
            <a:endParaRPr lang="en-US" sz="1200" dirty="0"/>
          </a:p>
        </p:txBody>
      </p:sp>
      <p:sp>
        <p:nvSpPr>
          <p:cNvPr id="34" name="Text 28"/>
          <p:cNvSpPr/>
          <p:nvPr/>
        </p:nvSpPr>
        <p:spPr>
          <a:xfrm>
            <a:off x="7187184" y="3941064"/>
            <a:ext cx="27980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2567: 3.15 บาท</a:t>
            </a:r>
            <a:endParaRPr lang="en-US" sz="1050" dirty="0"/>
          </a:p>
        </p:txBody>
      </p:sp>
      <p:sp>
        <p:nvSpPr>
          <p:cNvPr id="35" name="Text 29"/>
          <p:cNvSpPr/>
          <p:nvPr/>
        </p:nvSpPr>
        <p:spPr>
          <a:xfrm>
            <a:off x="9820656" y="3593592"/>
            <a:ext cx="17830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1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3.15 บาท</a:t>
            </a:r>
            <a:endParaRPr lang="en-US" sz="2100" dirty="0"/>
          </a:p>
        </p:txBody>
      </p:sp>
      <p:sp>
        <p:nvSpPr>
          <p:cNvPr id="36" name="Text 30"/>
          <p:cNvSpPr/>
          <p:nvPr/>
        </p:nvSpPr>
        <p:spPr>
          <a:xfrm>
            <a:off x="9820656" y="406908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ทรงตัว</a:t>
            </a:r>
            <a:endParaRPr lang="en-US" sz="1100" dirty="0"/>
          </a:p>
        </p:txBody>
      </p:sp>
      <p:sp>
        <p:nvSpPr>
          <p:cNvPr id="37" name="Text 31"/>
          <p:cNvSpPr/>
          <p:nvPr/>
        </p:nvSpPr>
        <p:spPr>
          <a:xfrm>
            <a:off x="7187184" y="4398264"/>
            <a:ext cx="440740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03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รักษาระดับกำไรต่อหุ้นได้แม้รายได้ลดลงแรง</a:t>
            </a:r>
            <a:endParaRPr lang="en-US" sz="1030" dirty="0"/>
          </a:p>
        </p:txBody>
      </p:sp>
      <p:sp>
        <p:nvSpPr>
          <p:cNvPr id="38" name="Shape 32"/>
          <p:cNvSpPr/>
          <p:nvPr/>
        </p:nvSpPr>
        <p:spPr>
          <a:xfrm>
            <a:off x="548640" y="5486400"/>
            <a:ext cx="11091672" cy="713232"/>
          </a:xfrm>
          <a:prstGeom prst="roundRect">
            <a:avLst>
              <a:gd name="adj" fmla="val 8974"/>
            </a:avLst>
          </a:prstGeom>
          <a:solidFill>
            <a:srgbClr val="EAF3FA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39" name="Text 33"/>
          <p:cNvSpPr/>
          <p:nvPr/>
        </p:nvSpPr>
        <p:spPr>
          <a:xfrm>
            <a:off x="822960" y="5605272"/>
            <a:ext cx="1054303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เม็ดเงินคืนสู่ผู้ถือหุ้นบริษัทฯ (ปันผล + ซื้อหุ้นคืน) ปี 2568 ≈ 70,170 ลบ.  </a:t>
            </a:r>
            <a:pPr indent="0" marL="0">
              <a:buNone/>
            </a:pPr>
            <a:r>
              <a:rPr lang="en-US" sz="1300" b="1" dirty="0">
                <a:solidFill>
                  <a:srgbClr val="1E8449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เพิ่มขึ้น +22.8% จาก 57,122 ลบ. ในปี 2567</a:t>
            </a:r>
            <a:endParaRPr lang="en-US" sz="1300" dirty="0"/>
          </a:p>
        </p:txBody>
      </p:sp>
      <p:sp>
        <p:nvSpPr>
          <p:cNvPr id="40" name="Text 34"/>
          <p:cNvSpPr/>
          <p:nvPr/>
        </p:nvSpPr>
        <p:spPr>
          <a:xfrm>
            <a:off x="548640" y="6254496"/>
            <a:ext cx="105156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* เงินปันผลที่จ่ายจริงระหว่างปี (งบเฉพาะกิจการ) ต่อหุ้น 28,563 ล้านหุ้น   ** กำไรส่วนของบริษัทฯ หารส่วนของผู้ถือหุ้นบริษัทฯ ณ สิ้นปี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47472"/>
            <a:ext cx="110916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มุมมองการลงทุนระยะยาว: จุดแข็ง และสิ่งที่ต้องติดตาม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905256"/>
            <a:ext cx="11091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สรุปประเด็นจากงบการเงิน ประกอบการตัดสินใจของนักลงทุนรายย่อย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6510528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ที่มา: งบการเงินรวม บมจ. ปตท. ประจำปีสิ้นสุด 31 ธ.ค. 2568  |  หน่วย: ล้านบาท (ลบ.) เว้นแต่ระบุอื่น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11274552" y="651052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5D7285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8</a:t>
            </a:r>
            <a:endParaRPr lang="en-US" sz="9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5541264" cy="566928"/>
          </a:xfrm>
          <a:prstGeom prst="roundRect">
            <a:avLst>
              <a:gd name="adj" fmla="val 11290"/>
            </a:avLst>
          </a:prstGeom>
          <a:solidFill>
            <a:srgbClr val="1E8449"/>
          </a:solidFill>
          <a:ln/>
        </p:spPr>
      </p:sp>
      <p:pic>
        <p:nvPicPr>
          <p:cNvPr id="7" name="Image 0" descr="/home/claude/icons/check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96" y="1545336"/>
            <a:ext cx="310896" cy="310896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261872" y="1417320"/>
            <a:ext cx="46634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จุดแข็งของ ปตท.</a:t>
            </a:r>
            <a:endParaRPr lang="en-US" sz="1550" dirty="0"/>
          </a:p>
        </p:txBody>
      </p:sp>
      <p:sp>
        <p:nvSpPr>
          <p:cNvPr id="9" name="Shape 6"/>
          <p:cNvSpPr/>
          <p:nvPr/>
        </p:nvSpPr>
        <p:spPr>
          <a:xfrm>
            <a:off x="6291072" y="1417320"/>
            <a:ext cx="5541264" cy="566928"/>
          </a:xfrm>
          <a:prstGeom prst="roundRect">
            <a:avLst>
              <a:gd name="adj" fmla="val 11290"/>
            </a:avLst>
          </a:prstGeom>
          <a:solidFill>
            <a:srgbClr val="F2A104"/>
          </a:solidFill>
          <a:ln/>
        </p:spPr>
      </p:sp>
      <p:pic>
        <p:nvPicPr>
          <p:cNvPr id="10" name="Image 1" descr="/home/claude/icons/binoculars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528" y="1545336"/>
            <a:ext cx="310896" cy="310896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004304" y="1417320"/>
            <a:ext cx="46634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สิ่งที่ต้องติดตามต่อ</a:t>
            </a:r>
            <a:endParaRPr lang="en-US" sz="1550" dirty="0"/>
          </a:p>
        </p:txBody>
      </p:sp>
      <p:sp>
        <p:nvSpPr>
          <p:cNvPr id="12" name="Shape 8"/>
          <p:cNvSpPr/>
          <p:nvPr/>
        </p:nvSpPr>
        <p:spPr>
          <a:xfrm>
            <a:off x="548640" y="2157984"/>
            <a:ext cx="5541264" cy="877824"/>
          </a:xfrm>
          <a:prstGeom prst="roundRect">
            <a:avLst>
              <a:gd name="adj" fmla="val 7292"/>
            </a:avLst>
          </a:prstGeom>
          <a:solidFill>
            <a:srgbClr val="F5F9FC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3" name="Shape 9"/>
          <p:cNvSpPr/>
          <p:nvPr/>
        </p:nvSpPr>
        <p:spPr>
          <a:xfrm>
            <a:off x="768096" y="2322576"/>
            <a:ext cx="146304" cy="146304"/>
          </a:xfrm>
          <a:prstGeom prst="ellipse">
            <a:avLst/>
          </a:prstGeom>
          <a:solidFill>
            <a:srgbClr val="1E8449"/>
          </a:solidFill>
          <a:ln/>
        </p:spPr>
      </p:sp>
      <p:sp>
        <p:nvSpPr>
          <p:cNvPr id="14" name="Text 10"/>
          <p:cNvSpPr/>
          <p:nvPr/>
        </p:nvSpPr>
        <p:spPr>
          <a:xfrm>
            <a:off x="1042416" y="2231136"/>
            <a:ext cx="48280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8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กำไรสุทธิทรงตัวแม้รายได้ลดแรง</a:t>
            </a:r>
            <a:endParaRPr lang="en-US" sz="1180" dirty="0"/>
          </a:p>
        </p:txBody>
      </p:sp>
      <p:sp>
        <p:nvSpPr>
          <p:cNvPr id="15" name="Text 11"/>
          <p:cNvSpPr/>
          <p:nvPr/>
        </p:nvSpPr>
        <p:spPr>
          <a:xfrm>
            <a:off x="1042416" y="2542032"/>
            <a:ext cx="4828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2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สะท้อนการควบคุมต้นทุนและพอร์ตธุรกิจพลังงานที่กระจายตัวครบวงจร</a:t>
            </a:r>
            <a:endParaRPr lang="en-US" sz="1020" dirty="0"/>
          </a:p>
        </p:txBody>
      </p:sp>
      <p:sp>
        <p:nvSpPr>
          <p:cNvPr id="16" name="Shape 12"/>
          <p:cNvSpPr/>
          <p:nvPr/>
        </p:nvSpPr>
        <p:spPr>
          <a:xfrm>
            <a:off x="548640" y="3145536"/>
            <a:ext cx="5541264" cy="877824"/>
          </a:xfrm>
          <a:prstGeom prst="roundRect">
            <a:avLst>
              <a:gd name="adj" fmla="val 729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768096" y="3310128"/>
            <a:ext cx="146304" cy="146304"/>
          </a:xfrm>
          <a:prstGeom prst="ellipse">
            <a:avLst/>
          </a:prstGeom>
          <a:solidFill>
            <a:srgbClr val="1E8449"/>
          </a:solidFill>
          <a:ln/>
        </p:spPr>
      </p:sp>
      <p:sp>
        <p:nvSpPr>
          <p:cNvPr id="18" name="Text 14"/>
          <p:cNvSpPr/>
          <p:nvPr/>
        </p:nvSpPr>
        <p:spPr>
          <a:xfrm>
            <a:off x="1042416" y="3218688"/>
            <a:ext cx="48280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8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งบดุลแข็งแรงขึ้นต่อเนื่อง</a:t>
            </a:r>
            <a:endParaRPr lang="en-US" sz="1180" dirty="0"/>
          </a:p>
        </p:txBody>
      </p:sp>
      <p:sp>
        <p:nvSpPr>
          <p:cNvPr id="19" name="Text 15"/>
          <p:cNvSpPr/>
          <p:nvPr/>
        </p:nvSpPr>
        <p:spPr>
          <a:xfrm>
            <a:off x="1042416" y="3529584"/>
            <a:ext cx="4828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2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D/E ต่ำกว่า 1 เท่า เงินกู้ระยะยาวลดลง 18.2% ภาระดอกเบี้ยลดลง 13.6%</a:t>
            </a:r>
            <a:endParaRPr lang="en-US" sz="1020" dirty="0"/>
          </a:p>
        </p:txBody>
      </p:sp>
      <p:sp>
        <p:nvSpPr>
          <p:cNvPr id="20" name="Shape 16"/>
          <p:cNvSpPr/>
          <p:nvPr/>
        </p:nvSpPr>
        <p:spPr>
          <a:xfrm>
            <a:off x="548640" y="4133088"/>
            <a:ext cx="5541264" cy="877824"/>
          </a:xfrm>
          <a:prstGeom prst="roundRect">
            <a:avLst>
              <a:gd name="adj" fmla="val 729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768096" y="4297680"/>
            <a:ext cx="146304" cy="146304"/>
          </a:xfrm>
          <a:prstGeom prst="ellipse">
            <a:avLst/>
          </a:prstGeom>
          <a:solidFill>
            <a:srgbClr val="1E8449"/>
          </a:solidFill>
          <a:ln/>
        </p:spPr>
      </p:sp>
      <p:sp>
        <p:nvSpPr>
          <p:cNvPr id="22" name="Text 18"/>
          <p:cNvSpPr/>
          <p:nvPr/>
        </p:nvSpPr>
        <p:spPr>
          <a:xfrm>
            <a:off x="1042416" y="4206240"/>
            <a:ext cx="48280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8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กระแสเงินสดดำเนินงานระดับ ~3 แสนล้านบาท</a:t>
            </a:r>
            <a:endParaRPr lang="en-US" sz="1180" dirty="0"/>
          </a:p>
        </p:txBody>
      </p:sp>
      <p:sp>
        <p:nvSpPr>
          <p:cNvPr id="23" name="Text 19"/>
          <p:cNvSpPr/>
          <p:nvPr/>
        </p:nvSpPr>
        <p:spPr>
          <a:xfrm>
            <a:off x="1042416" y="4517136"/>
            <a:ext cx="4828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2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ครอบคลุมทั้งการลงทุนและเงินปันผล โดยไม่ต้องก่อหนี้เพิ่ม</a:t>
            </a:r>
            <a:endParaRPr lang="en-US" sz="1020" dirty="0"/>
          </a:p>
        </p:txBody>
      </p:sp>
      <p:sp>
        <p:nvSpPr>
          <p:cNvPr id="24" name="Shape 20"/>
          <p:cNvSpPr/>
          <p:nvPr/>
        </p:nvSpPr>
        <p:spPr>
          <a:xfrm>
            <a:off x="548640" y="5120640"/>
            <a:ext cx="5541264" cy="877824"/>
          </a:xfrm>
          <a:prstGeom prst="roundRect">
            <a:avLst>
              <a:gd name="adj" fmla="val 729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25" name="Shape 21"/>
          <p:cNvSpPr/>
          <p:nvPr/>
        </p:nvSpPr>
        <p:spPr>
          <a:xfrm>
            <a:off x="768096" y="5285232"/>
            <a:ext cx="146304" cy="146304"/>
          </a:xfrm>
          <a:prstGeom prst="ellipse">
            <a:avLst/>
          </a:prstGeom>
          <a:solidFill>
            <a:srgbClr val="1E8449"/>
          </a:solidFill>
          <a:ln/>
        </p:spPr>
      </p:sp>
      <p:sp>
        <p:nvSpPr>
          <p:cNvPr id="26" name="Text 22"/>
          <p:cNvSpPr/>
          <p:nvPr/>
        </p:nvSpPr>
        <p:spPr>
          <a:xfrm>
            <a:off x="1042416" y="5193792"/>
            <a:ext cx="48280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8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จริงจังกับการคืนกำไรผู้ถือหุ้น</a:t>
            </a:r>
            <a:endParaRPr lang="en-US" sz="1180" dirty="0"/>
          </a:p>
        </p:txBody>
      </p:sp>
      <p:sp>
        <p:nvSpPr>
          <p:cNvPr id="27" name="Text 23"/>
          <p:cNvSpPr/>
          <p:nvPr/>
        </p:nvSpPr>
        <p:spPr>
          <a:xfrm>
            <a:off x="1042416" y="5504688"/>
            <a:ext cx="4828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2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ปันผลต่อหุ้นเพิ่ม 9.6% และเริ่มซื้อหุ้นคืน 7,552 ลบ. ในปี 2568</a:t>
            </a:r>
            <a:endParaRPr lang="en-US" sz="1020" dirty="0"/>
          </a:p>
        </p:txBody>
      </p:sp>
      <p:sp>
        <p:nvSpPr>
          <p:cNvPr id="28" name="Shape 24"/>
          <p:cNvSpPr/>
          <p:nvPr/>
        </p:nvSpPr>
        <p:spPr>
          <a:xfrm>
            <a:off x="6291072" y="2157984"/>
            <a:ext cx="5541264" cy="877824"/>
          </a:xfrm>
          <a:prstGeom prst="roundRect">
            <a:avLst>
              <a:gd name="adj" fmla="val 7292"/>
            </a:avLst>
          </a:prstGeom>
          <a:solidFill>
            <a:srgbClr val="F5F9FC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29" name="Shape 25"/>
          <p:cNvSpPr/>
          <p:nvPr/>
        </p:nvSpPr>
        <p:spPr>
          <a:xfrm>
            <a:off x="6510528" y="2322576"/>
            <a:ext cx="146304" cy="146304"/>
          </a:xfrm>
          <a:prstGeom prst="ellipse">
            <a:avLst/>
          </a:prstGeom>
          <a:solidFill>
            <a:srgbClr val="F2A104"/>
          </a:solidFill>
          <a:ln/>
        </p:spPr>
      </p:sp>
      <p:sp>
        <p:nvSpPr>
          <p:cNvPr id="30" name="Text 26"/>
          <p:cNvSpPr/>
          <p:nvPr/>
        </p:nvSpPr>
        <p:spPr>
          <a:xfrm>
            <a:off x="6784848" y="2231136"/>
            <a:ext cx="48280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8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รายได้ผันผวนตามวัฏจักรราคาพลังงานโลก</a:t>
            </a:r>
            <a:endParaRPr lang="en-US" sz="1180" dirty="0"/>
          </a:p>
        </p:txBody>
      </p:sp>
      <p:sp>
        <p:nvSpPr>
          <p:cNvPr id="31" name="Text 27"/>
          <p:cNvSpPr/>
          <p:nvPr/>
        </p:nvSpPr>
        <p:spPr>
          <a:xfrm>
            <a:off x="6784848" y="2542032"/>
            <a:ext cx="4828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2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2568 รายได้ลดลง 13.9% — ผู้ลงทุนต้องรับความผันผวนของราคาน้ำมันและก๊าซได้</a:t>
            </a:r>
            <a:endParaRPr lang="en-US" sz="1020" dirty="0"/>
          </a:p>
        </p:txBody>
      </p:sp>
      <p:sp>
        <p:nvSpPr>
          <p:cNvPr id="32" name="Shape 28"/>
          <p:cNvSpPr/>
          <p:nvPr/>
        </p:nvSpPr>
        <p:spPr>
          <a:xfrm>
            <a:off x="6291072" y="3145536"/>
            <a:ext cx="5541264" cy="877824"/>
          </a:xfrm>
          <a:prstGeom prst="roundRect">
            <a:avLst>
              <a:gd name="adj" fmla="val 729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33" name="Shape 29"/>
          <p:cNvSpPr/>
          <p:nvPr/>
        </p:nvSpPr>
        <p:spPr>
          <a:xfrm>
            <a:off x="6510528" y="3310128"/>
            <a:ext cx="146304" cy="146304"/>
          </a:xfrm>
          <a:prstGeom prst="ellipse">
            <a:avLst/>
          </a:prstGeom>
          <a:solidFill>
            <a:srgbClr val="F2A104"/>
          </a:solidFill>
          <a:ln/>
        </p:spPr>
      </p:sp>
      <p:sp>
        <p:nvSpPr>
          <p:cNvPr id="34" name="Text 30"/>
          <p:cNvSpPr/>
          <p:nvPr/>
        </p:nvSpPr>
        <p:spPr>
          <a:xfrm>
            <a:off x="6784848" y="3218688"/>
            <a:ext cx="48280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8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กระแสเงินสดดำเนินงานลดลงราว 20%</a:t>
            </a:r>
            <a:endParaRPr lang="en-US" sz="1180" dirty="0"/>
          </a:p>
        </p:txBody>
      </p:sp>
      <p:sp>
        <p:nvSpPr>
          <p:cNvPr id="35" name="Text 31"/>
          <p:cNvSpPr/>
          <p:nvPr/>
        </p:nvSpPr>
        <p:spPr>
          <a:xfrm>
            <a:off x="6784848" y="3529584"/>
            <a:ext cx="4828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2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หากลดลงต่อเนื่อง อาจกระทบความยืดหยุ่นในการลงทุนและจ่ายปันผลในอนาคต</a:t>
            </a:r>
            <a:endParaRPr lang="en-US" sz="1020" dirty="0"/>
          </a:p>
        </p:txBody>
      </p:sp>
      <p:sp>
        <p:nvSpPr>
          <p:cNvPr id="36" name="Shape 32"/>
          <p:cNvSpPr/>
          <p:nvPr/>
        </p:nvSpPr>
        <p:spPr>
          <a:xfrm>
            <a:off x="6291072" y="4133088"/>
            <a:ext cx="5541264" cy="877824"/>
          </a:xfrm>
          <a:prstGeom prst="roundRect">
            <a:avLst>
              <a:gd name="adj" fmla="val 729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37" name="Shape 33"/>
          <p:cNvSpPr/>
          <p:nvPr/>
        </p:nvSpPr>
        <p:spPr>
          <a:xfrm>
            <a:off x="6510528" y="4297680"/>
            <a:ext cx="146304" cy="146304"/>
          </a:xfrm>
          <a:prstGeom prst="ellipse">
            <a:avLst/>
          </a:prstGeom>
          <a:solidFill>
            <a:srgbClr val="F2A104"/>
          </a:solidFill>
          <a:ln/>
        </p:spPr>
      </p:sp>
      <p:sp>
        <p:nvSpPr>
          <p:cNvPr id="38" name="Text 34"/>
          <p:cNvSpPr/>
          <p:nvPr/>
        </p:nvSpPr>
        <p:spPr>
          <a:xfrm>
            <a:off x="6784848" y="4206240"/>
            <a:ext cx="48280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8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สภาพคล่องลดลงจาก 1.81 เหลือ 1.60 เท่า</a:t>
            </a:r>
            <a:endParaRPr lang="en-US" sz="1180" dirty="0"/>
          </a:p>
        </p:txBody>
      </p:sp>
      <p:sp>
        <p:nvSpPr>
          <p:cNvPr id="39" name="Text 35"/>
          <p:cNvSpPr/>
          <p:nvPr/>
        </p:nvSpPr>
        <p:spPr>
          <a:xfrm>
            <a:off x="6784848" y="4517136"/>
            <a:ext cx="4828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2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ยังอยู่ในเกณฑ์ดี แต่ควรติดตามแนวโน้มเงินสดและหนี้ระยะสั้นทุกไตรมาส</a:t>
            </a:r>
            <a:endParaRPr lang="en-US" sz="1020" dirty="0"/>
          </a:p>
        </p:txBody>
      </p:sp>
      <p:sp>
        <p:nvSpPr>
          <p:cNvPr id="40" name="Shape 36"/>
          <p:cNvSpPr/>
          <p:nvPr/>
        </p:nvSpPr>
        <p:spPr>
          <a:xfrm>
            <a:off x="6291072" y="5120640"/>
            <a:ext cx="5541264" cy="877824"/>
          </a:xfrm>
          <a:prstGeom prst="roundRect">
            <a:avLst>
              <a:gd name="adj" fmla="val 7292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88900" dist="25400" dir="5400000">
              <a:srgbClr val="8AA3B8">
                <a:alpha val="28000"/>
              </a:srgbClr>
            </a:outerShdw>
          </a:effectLst>
        </p:spPr>
      </p:sp>
      <p:sp>
        <p:nvSpPr>
          <p:cNvPr id="41" name="Shape 37"/>
          <p:cNvSpPr/>
          <p:nvPr/>
        </p:nvSpPr>
        <p:spPr>
          <a:xfrm>
            <a:off x="6510528" y="5285232"/>
            <a:ext cx="146304" cy="146304"/>
          </a:xfrm>
          <a:prstGeom prst="ellipse">
            <a:avLst/>
          </a:prstGeom>
          <a:solidFill>
            <a:srgbClr val="F2A104"/>
          </a:solidFill>
          <a:ln/>
        </p:spPr>
      </p:sp>
      <p:sp>
        <p:nvSpPr>
          <p:cNvPr id="42" name="Text 38"/>
          <p:cNvSpPr/>
          <p:nvPr/>
        </p:nvSpPr>
        <p:spPr>
          <a:xfrm>
            <a:off x="6784848" y="5193792"/>
            <a:ext cx="48280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80" b="1" dirty="0">
                <a:solidFill>
                  <a:srgbClr val="0B2E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การเปลี่ยนผ่านด้านพลังงาน (Energy Transition)</a:t>
            </a:r>
            <a:endParaRPr lang="en-US" sz="1180" dirty="0"/>
          </a:p>
        </p:txBody>
      </p:sp>
      <p:sp>
        <p:nvSpPr>
          <p:cNvPr id="43" name="Text 39"/>
          <p:cNvSpPr/>
          <p:nvPr/>
        </p:nvSpPr>
        <p:spPr>
          <a:xfrm>
            <a:off x="6784848" y="5504688"/>
            <a:ext cx="4828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20" dirty="0">
                <a:solidFill>
                  <a:srgbClr val="22313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ทิศทางพลังงานสะอาดระยะยาวเป็นทั้งความเสี่ยงและโอกาสของธุรกิจฟอสซิล</a:t>
            </a:r>
            <a:endParaRPr lang="en-US" sz="102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Tahoma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Tahoma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2026-08-17T06:07:08Z</dcterms:created>
  <dcterms:modified xsi:type="dcterms:W3CDTF">2026-08-17T06:07:08Z</dcterms:modified>
</cp:coreProperties>
</file>