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1.xml" ContentType="application/vnd.openxmlformats-officedocument.drawingml.chart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charts/chart2.xml" ContentType="application/vnd.openxmlformats-officedocument.drawingml.chart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charts/chart3.xml" ContentType="application/vnd.openxmlformats-officedocument.drawingml.chart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2566</c:v>
                </c:pt>
              </c:strCache>
            </c:strRef>
          </c:tx>
          <c:spPr>
            <a:solidFill>
              <a:srgbClr val="14B8A6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รายได้</c:v>
                  </c:pt>
                  <c:pt idx="1">
                    <c:v>EBITDA</c:v>
                  </c:pt>
                  <c:pt idx="2">
                    <c:v>กำไรสุทธิ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3144.884</c:v>
                </c:pt>
                <c:pt idx="1">
                  <c:v>426.895</c:v>
                </c:pt>
                <c:pt idx="2">
                  <c:v>112.024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2567</c:v>
                </c:pt>
              </c:strCache>
            </c:strRef>
          </c:tx>
          <c:spPr>
            <a:solidFill>
              <a:srgbClr val="F59E0B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รายได้</c:v>
                  </c:pt>
                  <c:pt idx="1">
                    <c:v>EBITDA</c:v>
                  </c:pt>
                  <c:pt idx="2">
                    <c:v>กำไรสุทธิ</c:v>
                  </c:pt>
                </c:lvl>
              </c:multiLvlStrCache>
            </c:multiLvl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3090.453</c:v>
                </c:pt>
                <c:pt idx="1">
                  <c:v>396.234</c:v>
                </c:pt>
                <c:pt idx="2">
                  <c:v>90.072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475569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CBD5E1"/>
                </a:solidFill>
                <a:latin typeface="Noto Sans Thai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88888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475569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CBD5E1"/>
                </a:solidFill>
                <a:latin typeface="Noto Sans Thai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900">
              <a:solidFill>
                <a:srgbClr val="CBD5E1"/>
              </a:solidFill>
              <a:latin typeface="Noto Sans Thai"/>
              <a:cs typeface="Noto Sans Thai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EBITDA Margin</c:v>
                </c:pt>
              </c:strCache>
            </c:strRef>
          </c:tx>
          <c:spPr>
            <a:solidFill>
              <a:srgbClr val="14B8A6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Sheet1!$A$2:$A$3</c:f>
              <c:multiLvlStrCache>
                <c:ptCount val="2"/>
                <c:lvl>
                  <c:pt idx="0">
                    <c:v>2566</c:v>
                  </c:pt>
                  <c:pt idx="1">
                    <c:v>2567</c:v>
                  </c:pt>
                </c:lvl>
              </c:multiLvlStrCache>
            </c:multiLvl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13.57</c:v>
                </c:pt>
                <c:pt idx="1">
                  <c:v>12.82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Net Profit Margin</c:v>
                </c:pt>
              </c:strCache>
            </c:strRef>
          </c:tx>
          <c:spPr>
            <a:solidFill>
              <a:srgbClr val="F97316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Sheet1!$A$2:$A$3</c:f>
              <c:multiLvlStrCache>
                <c:ptCount val="2"/>
                <c:lvl>
                  <c:pt idx="0">
                    <c:v>2566</c:v>
                  </c:pt>
                  <c:pt idx="1">
                    <c:v>2567</c:v>
                  </c:pt>
                </c:lvl>
              </c:multiLvlStrCache>
            </c:multiLvl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3.56</c:v>
                </c:pt>
                <c:pt idx="1">
                  <c:v>2.91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475569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CBD5E1"/>
                </a:solidFill>
                <a:latin typeface="Noto Sans Thai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88888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475569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CBD5E1"/>
                </a:solidFill>
                <a:latin typeface="Noto Sans Thai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900">
              <a:solidFill>
                <a:srgbClr val="CBD5E1"/>
              </a:solidFill>
              <a:latin typeface="Noto Sans Thai"/>
              <a:cs typeface="Noto Sans Thai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สินทรัพย์รวม</c:v>
                </c:pt>
              </c:strCache>
            </c:strRef>
          </c:tx>
          <c:spPr>
            <a:solidFill>
              <a:srgbClr val="38BDF8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Sheet1!$A$2:$A$3</c:f>
              <c:multiLvlStrCache>
                <c:ptCount val="2"/>
                <c:lvl>
                  <c:pt idx="0">
                    <c:v>2566</c:v>
                  </c:pt>
                  <c:pt idx="1">
                    <c:v>2567</c:v>
                  </c:pt>
                </c:lvl>
              </c:multiLvlStrCache>
            </c:multiLvl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3460.462</c:v>
                </c:pt>
                <c:pt idx="1">
                  <c:v>3438.784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หนี้สินรวม</c:v>
                </c:pt>
              </c:strCache>
            </c:strRef>
          </c:tx>
          <c:spPr>
            <a:solidFill>
              <a:srgbClr val="F97316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Sheet1!$A$2:$A$3</c:f>
              <c:multiLvlStrCache>
                <c:ptCount val="2"/>
                <c:lvl>
                  <c:pt idx="0">
                    <c:v>2566</c:v>
                  </c:pt>
                  <c:pt idx="1">
                    <c:v>2567</c:v>
                  </c:pt>
                </c:lvl>
              </c:multiLvlStrCache>
            </c:multiLvl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1835.486</c:v>
                </c:pt>
                <c:pt idx="1">
                  <c:v>1781.907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ส่วนของผู้ถือหุ้นรวม</c:v>
                </c:pt>
              </c:strCache>
            </c:strRef>
          </c:tx>
          <c:spPr>
            <a:solidFill>
              <a:srgbClr val="14B8A6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Sheet1!$A$2:$A$3</c:f>
              <c:multiLvlStrCache>
                <c:ptCount val="2"/>
                <c:lvl>
                  <c:pt idx="0">
                    <c:v>2566</c:v>
                  </c:pt>
                  <c:pt idx="1">
                    <c:v>2567</c:v>
                  </c:pt>
                </c:lvl>
              </c:multiLvlStrCache>
            </c:multiLvl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1624.976</c:v>
                </c:pt>
                <c:pt idx="1">
                  <c:v>1656.877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475569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CBD5E1"/>
                </a:solidFill>
                <a:latin typeface="Noto Sans Thai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88888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475569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CBD5E1"/>
                </a:solidFill>
                <a:latin typeface="Noto Sans Thai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900">
              <a:solidFill>
                <a:srgbClr val="CBD5E1"/>
              </a:solidFill>
              <a:latin typeface="Noto Sans Thai"/>
              <a:cs typeface="Noto Sans Thai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EPS</c:v>
                </c:pt>
              </c:strCache>
            </c:strRef>
          </c:tx>
          <c:spPr>
            <a:solidFill>
              <a:srgbClr val="F97316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Sheet1!$A$2:$A$3</c:f>
              <c:multiLvlStrCache>
                <c:ptCount val="2"/>
                <c:lvl>
                  <c:pt idx="0">
                    <c:v>2566</c:v>
                  </c:pt>
                  <c:pt idx="1">
                    <c:v>2567</c:v>
                  </c:pt>
                </c:lvl>
              </c:multiLvlStrCache>
            </c:multiLvl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3.92</c:v>
                </c:pt>
                <c:pt idx="1">
                  <c:v>3.15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DPS</c:v>
                </c:pt>
              </c:strCache>
            </c:strRef>
          </c:tx>
          <c:spPr>
            <a:solidFill>
              <a:srgbClr val="14B8A6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Sheet1!$A$2:$A$3</c:f>
              <c:multiLvlStrCache>
                <c:ptCount val="2"/>
                <c:lvl>
                  <c:pt idx="0">
                    <c:v>2566</c:v>
                  </c:pt>
                  <c:pt idx="1">
                    <c:v>2567</c:v>
                  </c:pt>
                </c:lvl>
              </c:multiLvlStrCache>
            </c:multiLvl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</c:v>
                </c:pt>
                <c:pt idx="1">
                  <c:v>2.1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475569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CBD5E1"/>
                </a:solidFill>
                <a:latin typeface="Noto Sans Thai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88888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475569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CBD5E1"/>
                </a:solidFill>
                <a:latin typeface="Noto Sans Thai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900">
              <a:solidFill>
                <a:srgbClr val="CBD5E1"/>
              </a:solidFill>
              <a:latin typeface="Noto Sans Thai"/>
              <a:cs typeface="Noto Sans Thai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Payout Ratio</c:v>
                </c:pt>
              </c:strCache>
            </c:strRef>
          </c:tx>
          <c:spPr>
            <a:solidFill>
              <a:srgbClr val="F59E0B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Sheet1!$A$2:$A$3</c:f>
              <c:multiLvlStrCache>
                <c:ptCount val="2"/>
                <c:lvl>
                  <c:pt idx="0">
                    <c:v>2566</c:v>
                  </c:pt>
                  <c:pt idx="1">
                    <c:v>2567</c:v>
                  </c:pt>
                </c:lvl>
              </c:multiLvlStrCache>
            </c:multiLvl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51</c:v>
                </c:pt>
                <c:pt idx="1">
                  <c:v>67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Dividend Yield*</c:v>
                </c:pt>
              </c:strCache>
            </c:strRef>
          </c:tx>
          <c:spPr>
            <a:solidFill>
              <a:srgbClr val="22C55E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Sheet1!$A$2:$A$3</c:f>
              <c:multiLvlStrCache>
                <c:ptCount val="2"/>
                <c:lvl>
                  <c:pt idx="0">
                    <c:v>2566</c:v>
                  </c:pt>
                  <c:pt idx="1">
                    <c:v>2567</c:v>
                  </c:pt>
                </c:lvl>
              </c:multiLvlStrCache>
            </c:multiLvl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5.59</c:v>
                </c:pt>
                <c:pt idx="1">
                  <c:v>6.61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475569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CBD5E1"/>
                </a:solidFill>
                <a:latin typeface="Noto Sans Thai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88888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475569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CBD5E1"/>
                </a:solidFill>
                <a:latin typeface="Noto Sans Thai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900">
              <a:solidFill>
                <a:srgbClr val="CBD5E1"/>
              </a:solidFill>
              <a:latin typeface="Noto Sans Thai"/>
              <a:cs typeface="Noto Sans Thai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2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3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4.xml"/><Relationship Id="rId2" Type="http://schemas.openxmlformats.org/officeDocument/2006/relationships/chart" Target="/ppt/charts/chart5.xml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11480" y="411480"/>
            <a:ext cx="5349240" cy="5715000"/>
          </a:xfrm>
          <a:prstGeom prst="roundRect">
            <a:avLst>
              <a:gd name="adj" fmla="val 1026"/>
            </a:avLst>
          </a:prstGeom>
          <a:solidFill>
            <a:srgbClr val="111827"/>
          </a:solidFill>
          <a:ln w="12700">
            <a:solidFill>
              <a:srgbClr val="1F2937">
                <a:alpha val="8000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713232" y="768096"/>
            <a:ext cx="1554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4B8A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PTT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713232" y="1353312"/>
            <a:ext cx="4617720" cy="13533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วิเคราะห์ผลประกอบการ</a:t>
            </a:r>
            <a:endParaRPr lang="en-US" sz="3600" dirty="0"/>
          </a:p>
          <a:p>
            <a:pPr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ปี 2566–2567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731520" y="3063240"/>
            <a:ext cx="43891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บริษัท ปตท. จำกัด (มหาชน)</a:t>
            </a:r>
            <a:endParaRPr lang="en-US" sz="1600" dirty="0"/>
          </a:p>
          <a:p>
            <a:pPr indent="0" marL="0">
              <a:buNone/>
            </a:pPr>
            <a:r>
              <a:rPr lang="en-US" sz="160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มุมมองนักลงทุนรายย่อยระยะยาว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731520" y="4069080"/>
            <a:ext cx="4160520" cy="0"/>
          </a:xfrm>
          <a:prstGeom prst="line">
            <a:avLst/>
          </a:prstGeom>
          <a:noFill/>
          <a:ln w="38100">
            <a:solidFill>
              <a:srgbClr val="14B8A6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31520" y="4416552"/>
            <a:ext cx="4434840" cy="7863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วัตถุประสงค์: อ่านงบแบบจับประเด็น — กำไร คุณภาพงบดุล เงินปันผล และปัจจัยที่ต้องติดตามก่อนลงทุนระยะยาว</a:t>
            </a:r>
            <a:endParaRPr lang="en-US" sz="1120" dirty="0"/>
          </a:p>
        </p:txBody>
      </p:sp>
      <p:sp>
        <p:nvSpPr>
          <p:cNvPr id="8" name="Text 6"/>
          <p:cNvSpPr/>
          <p:nvPr/>
        </p:nvSpPr>
        <p:spPr>
          <a:xfrm>
            <a:off x="731520" y="5632704"/>
            <a:ext cx="44805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7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จัดทำจากข้อมูลสาธารณะของ PTT IR และ SET</a:t>
            </a:r>
            <a:endParaRPr lang="en-US" sz="770" dirty="0"/>
          </a:p>
        </p:txBody>
      </p:sp>
      <p:pic>
        <p:nvPicPr>
          <p:cNvPr id="9" name="Image 0" descr="/mnt/data/ptt_gas_separation.jpg">    </p:cNvPr>
          <p:cNvPicPr>
            <a:picLocks noChangeAspect="1"/>
          </p:cNvPicPr>
          <p:nvPr/>
        </p:nvPicPr>
        <p:blipFill>
          <a:blip r:embed="rId1"/>
          <a:srcRect l="24318" r="24318" t="0" b="0"/>
          <a:stretch/>
        </p:blipFill>
        <p:spPr>
          <a:xfrm>
            <a:off x="5989320" y="411480"/>
            <a:ext cx="5806440" cy="5715000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502920" y="6510528"/>
            <a:ext cx="9692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7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Source image: PTT Investor Relations; Financial data: PTT IR Financial Highlights / SET Factsheet.</a:t>
            </a:r>
            <a:endParaRPr lang="en-US" sz="670" dirty="0"/>
          </a:p>
        </p:txBody>
      </p:sp>
      <p:sp>
        <p:nvSpPr>
          <p:cNvPr id="11" name="Text 8"/>
          <p:cNvSpPr/>
          <p:nvPr/>
        </p:nvSpPr>
        <p:spPr>
          <a:xfrm>
            <a:off x="10332720" y="6510528"/>
            <a:ext cx="13258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7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PTT Financial Review</a:t>
            </a:r>
            <a:endParaRPr lang="en-US" sz="67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8778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FFFFF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สรุปสำหรับนักลงทุนระยะยาว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502920" y="841248"/>
            <a:ext cx="94183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กำไรปี 2567 ลดลงตามวัฏจักรธุรกิจพลังงาน แต่ฐานะการเงินยังแข็งแรงและยังจ่ายปันผลได้สูงขึ้น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02920" y="1216152"/>
            <a:ext cx="1115568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685800" y="1572768"/>
            <a:ext cx="3520440" cy="1600200"/>
          </a:xfrm>
          <a:prstGeom prst="roundRect">
            <a:avLst>
              <a:gd name="adj" fmla="val 3429"/>
            </a:avLst>
          </a:prstGeom>
          <a:solidFill>
            <a:srgbClr val="111827"/>
          </a:solidFill>
          <a:ln w="12700">
            <a:solidFill>
              <a:srgbClr val="F97316">
                <a:alpha val="80000"/>
              </a:srgbClr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86968" y="1737360"/>
            <a:ext cx="311810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กำไรสุทธิส่วนของผู้ถือหุ้น</a:t>
            </a:r>
            <a:endParaRPr lang="en-US" sz="1050" dirty="0"/>
          </a:p>
        </p:txBody>
      </p:sp>
      <p:sp>
        <p:nvSpPr>
          <p:cNvPr id="7" name="Text 5"/>
          <p:cNvSpPr/>
          <p:nvPr/>
        </p:nvSpPr>
        <p:spPr>
          <a:xfrm>
            <a:off x="886968" y="2057400"/>
            <a:ext cx="3118104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F9731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90.1 พันลบ.</a:t>
            </a:r>
            <a:endParaRPr lang="en-US" sz="2500" dirty="0"/>
          </a:p>
        </p:txBody>
      </p:sp>
      <p:sp>
        <p:nvSpPr>
          <p:cNvPr id="8" name="Text 6"/>
          <p:cNvSpPr/>
          <p:nvPr/>
        </p:nvSpPr>
        <p:spPr>
          <a:xfrm>
            <a:off x="886968" y="2624328"/>
            <a:ext cx="3118104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86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ลดลง -19.6% YoY</a:t>
            </a:r>
            <a:endParaRPr lang="en-US" sz="860" dirty="0"/>
          </a:p>
        </p:txBody>
      </p:sp>
      <p:sp>
        <p:nvSpPr>
          <p:cNvPr id="9" name="Shape 7"/>
          <p:cNvSpPr/>
          <p:nvPr/>
        </p:nvSpPr>
        <p:spPr>
          <a:xfrm>
            <a:off x="4526280" y="1572768"/>
            <a:ext cx="3520440" cy="1600200"/>
          </a:xfrm>
          <a:prstGeom prst="roundRect">
            <a:avLst>
              <a:gd name="adj" fmla="val 3429"/>
            </a:avLst>
          </a:prstGeom>
          <a:solidFill>
            <a:srgbClr val="111827"/>
          </a:solidFill>
          <a:ln w="12700">
            <a:solidFill>
              <a:srgbClr val="38BDF8">
                <a:alpha val="80000"/>
              </a:srgbClr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4727448" y="1737360"/>
            <a:ext cx="311810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รายได้จากการขายและบริการ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4727448" y="2057400"/>
            <a:ext cx="3118104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38BDF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3,090 พันลบ.</a:t>
            </a:r>
            <a:endParaRPr lang="en-US" sz="2500" dirty="0"/>
          </a:p>
        </p:txBody>
      </p:sp>
      <p:sp>
        <p:nvSpPr>
          <p:cNvPr id="12" name="Text 10"/>
          <p:cNvSpPr/>
          <p:nvPr/>
        </p:nvSpPr>
        <p:spPr>
          <a:xfrm>
            <a:off x="4727448" y="2624328"/>
            <a:ext cx="3118104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86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ลดลง -1.7% YoY</a:t>
            </a:r>
            <a:endParaRPr lang="en-US" sz="860" dirty="0"/>
          </a:p>
        </p:txBody>
      </p:sp>
      <p:sp>
        <p:nvSpPr>
          <p:cNvPr id="13" name="Shape 11"/>
          <p:cNvSpPr/>
          <p:nvPr/>
        </p:nvSpPr>
        <p:spPr>
          <a:xfrm>
            <a:off x="8366760" y="1572768"/>
            <a:ext cx="3063240" cy="1600200"/>
          </a:xfrm>
          <a:prstGeom prst="roundRect">
            <a:avLst>
              <a:gd name="adj" fmla="val 3429"/>
            </a:avLst>
          </a:prstGeom>
          <a:solidFill>
            <a:srgbClr val="111827"/>
          </a:solidFill>
          <a:ln w="12700">
            <a:solidFill>
              <a:srgbClr val="22C55E">
                <a:alpha val="80000"/>
              </a:srgbClr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8567928" y="1737360"/>
            <a:ext cx="266090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เงินปันผลต่อหุ้น</a:t>
            </a:r>
            <a:endParaRPr lang="en-US" sz="1050" dirty="0"/>
          </a:p>
        </p:txBody>
      </p:sp>
      <p:sp>
        <p:nvSpPr>
          <p:cNvPr id="15" name="Text 13"/>
          <p:cNvSpPr/>
          <p:nvPr/>
        </p:nvSpPr>
        <p:spPr>
          <a:xfrm>
            <a:off x="8567928" y="2057400"/>
            <a:ext cx="2660904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22C55E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2.10 บาท</a:t>
            </a:r>
            <a:endParaRPr lang="en-US" sz="2500" dirty="0"/>
          </a:p>
        </p:txBody>
      </p:sp>
      <p:sp>
        <p:nvSpPr>
          <p:cNvPr id="16" name="Text 14"/>
          <p:cNvSpPr/>
          <p:nvPr/>
        </p:nvSpPr>
        <p:spPr>
          <a:xfrm>
            <a:off x="8567928" y="2624328"/>
            <a:ext cx="2660904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86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เพิ่มขึ้น +5.0%</a:t>
            </a:r>
            <a:endParaRPr lang="en-US" sz="860" dirty="0"/>
          </a:p>
        </p:txBody>
      </p:sp>
      <p:sp>
        <p:nvSpPr>
          <p:cNvPr id="17" name="Text 15"/>
          <p:cNvSpPr/>
          <p:nvPr/>
        </p:nvSpPr>
        <p:spPr>
          <a:xfrm>
            <a:off x="685800" y="3675888"/>
            <a:ext cx="29260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Investment Takeaway</a:t>
            </a:r>
            <a:endParaRPr lang="en-US" sz="1700" dirty="0"/>
          </a:p>
        </p:txBody>
      </p:sp>
      <p:sp>
        <p:nvSpPr>
          <p:cNvPr id="18" name="Text 16"/>
          <p:cNvSpPr/>
          <p:nvPr/>
        </p:nvSpPr>
        <p:spPr>
          <a:xfrm>
            <a:off x="731520" y="4178808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14B8A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●</a:t>
            </a:r>
            <a:endParaRPr lang="en-US" sz="750" dirty="0"/>
          </a:p>
        </p:txBody>
      </p:sp>
      <p:sp>
        <p:nvSpPr>
          <p:cNvPr id="19" name="Text 17"/>
          <p:cNvSpPr/>
          <p:nvPr/>
        </p:nvSpPr>
        <p:spPr>
          <a:xfrm>
            <a:off x="969264" y="4160520"/>
            <a:ext cx="4983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2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หุ้นยังเหมาะกับธีม “รับเงินปันผล + ถือยาว” มากกว่าการเติบโตเร็ว</a:t>
            </a:r>
            <a:endParaRPr lang="en-US" sz="1020" dirty="0"/>
          </a:p>
        </p:txBody>
      </p:sp>
      <p:sp>
        <p:nvSpPr>
          <p:cNvPr id="20" name="Text 18"/>
          <p:cNvSpPr/>
          <p:nvPr/>
        </p:nvSpPr>
        <p:spPr>
          <a:xfrm>
            <a:off x="731520" y="4700016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F59E0B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●</a:t>
            </a:r>
            <a:endParaRPr lang="en-US" sz="750" dirty="0"/>
          </a:p>
        </p:txBody>
      </p:sp>
      <p:sp>
        <p:nvSpPr>
          <p:cNvPr id="21" name="Text 19"/>
          <p:cNvSpPr/>
          <p:nvPr/>
        </p:nvSpPr>
        <p:spPr>
          <a:xfrm>
            <a:off x="969264" y="4681728"/>
            <a:ext cx="4983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2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กำไรผันผวนตามราคาพลังงาน สเปรดปิโตรเคมี/โรงกลั่น และนโยบายรัฐ</a:t>
            </a:r>
            <a:endParaRPr lang="en-US" sz="1020" dirty="0"/>
          </a:p>
        </p:txBody>
      </p:sp>
      <p:sp>
        <p:nvSpPr>
          <p:cNvPr id="22" name="Text 20"/>
          <p:cNvSpPr/>
          <p:nvPr/>
        </p:nvSpPr>
        <p:spPr>
          <a:xfrm>
            <a:off x="731520" y="5221224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F9731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●</a:t>
            </a:r>
            <a:endParaRPr lang="en-US" sz="750" dirty="0"/>
          </a:p>
        </p:txBody>
      </p:sp>
      <p:sp>
        <p:nvSpPr>
          <p:cNvPr id="23" name="Text 21"/>
          <p:cNvSpPr/>
          <p:nvPr/>
        </p:nvSpPr>
        <p:spPr>
          <a:xfrm>
            <a:off x="969264" y="5202936"/>
            <a:ext cx="4983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2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ปี 2567 ปันผลเพิ่ม แต่ Payout Ratio สูงขึ้น จึงต้องติดตามความยั่งยืนของกำไร</a:t>
            </a:r>
            <a:endParaRPr lang="en-US" sz="1020" dirty="0"/>
          </a:p>
        </p:txBody>
      </p:sp>
      <p:sp>
        <p:nvSpPr>
          <p:cNvPr id="24" name="Shape 22"/>
          <p:cNvSpPr/>
          <p:nvPr/>
        </p:nvSpPr>
        <p:spPr>
          <a:xfrm>
            <a:off x="6446520" y="3657600"/>
            <a:ext cx="4983480" cy="1783080"/>
          </a:xfrm>
          <a:prstGeom prst="roundRect">
            <a:avLst>
              <a:gd name="adj" fmla="val 3077"/>
            </a:avLst>
          </a:prstGeom>
          <a:solidFill>
            <a:srgbClr val="0B1220"/>
          </a:solidFill>
          <a:ln w="12700">
            <a:solidFill>
              <a:srgbClr val="334155">
                <a:alpha val="80000"/>
              </a:srgbClr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6720840" y="3913632"/>
            <a:ext cx="44805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คำอ่านแบบรายย่อย</a:t>
            </a:r>
            <a:endParaRPr lang="en-US" sz="1600" dirty="0"/>
          </a:p>
        </p:txBody>
      </p:sp>
      <p:sp>
        <p:nvSpPr>
          <p:cNvPr id="26" name="Text 24"/>
          <p:cNvSpPr/>
          <p:nvPr/>
        </p:nvSpPr>
        <p:spPr>
          <a:xfrm>
            <a:off x="6720840" y="4407408"/>
            <a:ext cx="425196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0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“ไม่ใช่ปีที่กำไรโต แต่ยังเป็นธุรกิจขนาดใหญ่ที่มีงบดุลรองรับและส่งเงินสดกลับผู้ถือหุ้นได้ — จุดสำคัญคือซื้อในราคาที่มี Margin of Safety”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502920" y="6510528"/>
            <a:ext cx="9692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7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Source: PTT Investor Relations Financial Highlights; SET Factsheet. ตัวเลขงบรวม ปี 2566–2567 / หน่วยหลัก: พันล้านบาท</a:t>
            </a:r>
            <a:endParaRPr lang="en-US" sz="670" dirty="0"/>
          </a:p>
        </p:txBody>
      </p:sp>
      <p:sp>
        <p:nvSpPr>
          <p:cNvPr id="28" name="Text 26"/>
          <p:cNvSpPr/>
          <p:nvPr/>
        </p:nvSpPr>
        <p:spPr>
          <a:xfrm>
            <a:off x="10332720" y="6510528"/>
            <a:ext cx="13258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7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PTT Financial Review</a:t>
            </a:r>
            <a:endParaRPr lang="en-US" sz="67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8778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FFFFF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Financial Scorecard: ปี 2566 vs 2567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502920" y="841248"/>
            <a:ext cx="94183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อ่านภาพรวมจากตัวเลขสำคัญ: รายได้ลดเล็กน้อย แต่กำไรและ EPS ลดแรงกว่า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02920" y="1216152"/>
            <a:ext cx="1115568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713232" y="1481328"/>
            <a:ext cx="29260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14B8A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ตัวชี้วัด</a:t>
            </a:r>
            <a:endParaRPr lang="en-US" sz="1050" dirty="0"/>
          </a:p>
        </p:txBody>
      </p:sp>
      <p:sp>
        <p:nvSpPr>
          <p:cNvPr id="6" name="Text 4"/>
          <p:cNvSpPr/>
          <p:nvPr/>
        </p:nvSpPr>
        <p:spPr>
          <a:xfrm>
            <a:off x="3950208" y="1481328"/>
            <a:ext cx="914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b="1" dirty="0">
                <a:solidFill>
                  <a:srgbClr val="14B8A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2566</a:t>
            </a:r>
            <a:endParaRPr lang="en-US" sz="1050" dirty="0"/>
          </a:p>
        </p:txBody>
      </p:sp>
      <p:sp>
        <p:nvSpPr>
          <p:cNvPr id="7" name="Text 5"/>
          <p:cNvSpPr/>
          <p:nvPr/>
        </p:nvSpPr>
        <p:spPr>
          <a:xfrm>
            <a:off x="5120640" y="1481328"/>
            <a:ext cx="10058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b="1" dirty="0">
                <a:solidFill>
                  <a:srgbClr val="14B8A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2567</a:t>
            </a: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6446520" y="1481328"/>
            <a:ext cx="914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b="1" dirty="0">
                <a:solidFill>
                  <a:srgbClr val="14B8A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YoY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7845552" y="1481328"/>
            <a:ext cx="35204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14B8A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อ่านผล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658368" y="1737360"/>
            <a:ext cx="10744200" cy="0"/>
          </a:xfrm>
          <a:prstGeom prst="line">
            <a:avLst/>
          </a:prstGeom>
          <a:noFill/>
          <a:ln w="8890">
            <a:solidFill>
              <a:srgbClr val="334155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713232" y="1901952"/>
            <a:ext cx="2971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8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รายได้จากการขายและบริการ</a:t>
            </a:r>
            <a:endParaRPr lang="en-US" sz="980" dirty="0"/>
          </a:p>
        </p:txBody>
      </p:sp>
      <p:sp>
        <p:nvSpPr>
          <p:cNvPr id="12" name="Text 10"/>
          <p:cNvSpPr/>
          <p:nvPr/>
        </p:nvSpPr>
        <p:spPr>
          <a:xfrm>
            <a:off x="3950208" y="1901952"/>
            <a:ext cx="914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8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3,145</a:t>
            </a:r>
            <a:endParaRPr lang="en-US" sz="980" dirty="0"/>
          </a:p>
        </p:txBody>
      </p:sp>
      <p:sp>
        <p:nvSpPr>
          <p:cNvPr id="13" name="Text 11"/>
          <p:cNvSpPr/>
          <p:nvPr/>
        </p:nvSpPr>
        <p:spPr>
          <a:xfrm>
            <a:off x="5120640" y="1901952"/>
            <a:ext cx="1005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8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3,090</a:t>
            </a:r>
            <a:endParaRPr lang="en-US" sz="980" dirty="0"/>
          </a:p>
        </p:txBody>
      </p:sp>
      <p:sp>
        <p:nvSpPr>
          <p:cNvPr id="14" name="Text 12"/>
          <p:cNvSpPr/>
          <p:nvPr/>
        </p:nvSpPr>
        <p:spPr>
          <a:xfrm>
            <a:off x="6446520" y="1901952"/>
            <a:ext cx="914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80" b="1" dirty="0">
                <a:solidFill>
                  <a:srgbClr val="F9731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-1.7%</a:t>
            </a:r>
            <a:endParaRPr lang="en-US" sz="980" dirty="0"/>
          </a:p>
        </p:txBody>
      </p:sp>
      <p:sp>
        <p:nvSpPr>
          <p:cNvPr id="15" name="Text 13"/>
          <p:cNvSpPr/>
          <p:nvPr/>
        </p:nvSpPr>
        <p:spPr>
          <a:xfrm>
            <a:off x="7845552" y="1901952"/>
            <a:ext cx="35204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8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รายได้ลดเพียงเล็กน้อย</a:t>
            </a:r>
            <a:endParaRPr lang="en-US" sz="980" dirty="0"/>
          </a:p>
        </p:txBody>
      </p:sp>
      <p:sp>
        <p:nvSpPr>
          <p:cNvPr id="16" name="Shape 14"/>
          <p:cNvSpPr/>
          <p:nvPr/>
        </p:nvSpPr>
        <p:spPr>
          <a:xfrm>
            <a:off x="658368" y="2340864"/>
            <a:ext cx="10744200" cy="0"/>
          </a:xfrm>
          <a:prstGeom prst="line">
            <a:avLst/>
          </a:prstGeom>
          <a:noFill/>
          <a:ln w="8890">
            <a:solidFill>
              <a:srgbClr val="334155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713232" y="2505456"/>
            <a:ext cx="2971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8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EBITDA</a:t>
            </a:r>
            <a:endParaRPr lang="en-US" sz="980" dirty="0"/>
          </a:p>
        </p:txBody>
      </p:sp>
      <p:sp>
        <p:nvSpPr>
          <p:cNvPr id="18" name="Text 16"/>
          <p:cNvSpPr/>
          <p:nvPr/>
        </p:nvSpPr>
        <p:spPr>
          <a:xfrm>
            <a:off x="3950208" y="2505456"/>
            <a:ext cx="914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8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427</a:t>
            </a:r>
            <a:endParaRPr lang="en-US" sz="980" dirty="0"/>
          </a:p>
        </p:txBody>
      </p:sp>
      <p:sp>
        <p:nvSpPr>
          <p:cNvPr id="19" name="Text 17"/>
          <p:cNvSpPr/>
          <p:nvPr/>
        </p:nvSpPr>
        <p:spPr>
          <a:xfrm>
            <a:off x="5120640" y="2505456"/>
            <a:ext cx="1005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8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396</a:t>
            </a:r>
            <a:endParaRPr lang="en-US" sz="980" dirty="0"/>
          </a:p>
        </p:txBody>
      </p:sp>
      <p:sp>
        <p:nvSpPr>
          <p:cNvPr id="20" name="Text 18"/>
          <p:cNvSpPr/>
          <p:nvPr/>
        </p:nvSpPr>
        <p:spPr>
          <a:xfrm>
            <a:off x="6446520" y="2505456"/>
            <a:ext cx="914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80" b="1" dirty="0">
                <a:solidFill>
                  <a:srgbClr val="F9731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-7.2%</a:t>
            </a:r>
            <a:endParaRPr lang="en-US" sz="980" dirty="0"/>
          </a:p>
        </p:txBody>
      </p:sp>
      <p:sp>
        <p:nvSpPr>
          <p:cNvPr id="21" name="Text 19"/>
          <p:cNvSpPr/>
          <p:nvPr/>
        </p:nvSpPr>
        <p:spPr>
          <a:xfrm>
            <a:off x="7845552" y="2505456"/>
            <a:ext cx="35204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8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กำไรดำเนินงานอ่อนลง</a:t>
            </a:r>
            <a:endParaRPr lang="en-US" sz="980" dirty="0"/>
          </a:p>
        </p:txBody>
      </p:sp>
      <p:sp>
        <p:nvSpPr>
          <p:cNvPr id="22" name="Shape 20"/>
          <p:cNvSpPr/>
          <p:nvPr/>
        </p:nvSpPr>
        <p:spPr>
          <a:xfrm>
            <a:off x="658368" y="2944368"/>
            <a:ext cx="10744200" cy="0"/>
          </a:xfrm>
          <a:prstGeom prst="line">
            <a:avLst/>
          </a:prstGeom>
          <a:noFill/>
          <a:ln w="8890">
            <a:solidFill>
              <a:srgbClr val="334155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713232" y="3108960"/>
            <a:ext cx="2971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8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กำไรสุทธิส่วนของผู้ถือหุ้น</a:t>
            </a:r>
            <a:endParaRPr lang="en-US" sz="980" dirty="0"/>
          </a:p>
        </p:txBody>
      </p:sp>
      <p:sp>
        <p:nvSpPr>
          <p:cNvPr id="24" name="Text 22"/>
          <p:cNvSpPr/>
          <p:nvPr/>
        </p:nvSpPr>
        <p:spPr>
          <a:xfrm>
            <a:off x="3950208" y="3108960"/>
            <a:ext cx="914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8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112</a:t>
            </a:r>
            <a:endParaRPr lang="en-US" sz="980" dirty="0"/>
          </a:p>
        </p:txBody>
      </p:sp>
      <p:sp>
        <p:nvSpPr>
          <p:cNvPr id="25" name="Text 23"/>
          <p:cNvSpPr/>
          <p:nvPr/>
        </p:nvSpPr>
        <p:spPr>
          <a:xfrm>
            <a:off x="5120640" y="3108960"/>
            <a:ext cx="1005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8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90</a:t>
            </a:r>
            <a:endParaRPr lang="en-US" sz="980" dirty="0"/>
          </a:p>
        </p:txBody>
      </p:sp>
      <p:sp>
        <p:nvSpPr>
          <p:cNvPr id="26" name="Text 24"/>
          <p:cNvSpPr/>
          <p:nvPr/>
        </p:nvSpPr>
        <p:spPr>
          <a:xfrm>
            <a:off x="6446520" y="3108960"/>
            <a:ext cx="914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80" b="1" dirty="0">
                <a:solidFill>
                  <a:srgbClr val="F9731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-19.6%</a:t>
            </a:r>
            <a:endParaRPr lang="en-US" sz="980" dirty="0"/>
          </a:p>
        </p:txBody>
      </p:sp>
      <p:sp>
        <p:nvSpPr>
          <p:cNvPr id="27" name="Text 25"/>
          <p:cNvSpPr/>
          <p:nvPr/>
        </p:nvSpPr>
        <p:spPr>
          <a:xfrm>
            <a:off x="7845552" y="3108960"/>
            <a:ext cx="35204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8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กำไรปลายทางถูกกดดันชัดเจน</a:t>
            </a:r>
            <a:endParaRPr lang="en-US" sz="980" dirty="0"/>
          </a:p>
        </p:txBody>
      </p:sp>
      <p:sp>
        <p:nvSpPr>
          <p:cNvPr id="28" name="Shape 26"/>
          <p:cNvSpPr/>
          <p:nvPr/>
        </p:nvSpPr>
        <p:spPr>
          <a:xfrm>
            <a:off x="658368" y="3547872"/>
            <a:ext cx="10744200" cy="0"/>
          </a:xfrm>
          <a:prstGeom prst="line">
            <a:avLst/>
          </a:prstGeom>
          <a:noFill/>
          <a:ln w="8890">
            <a:solidFill>
              <a:srgbClr val="334155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713232" y="3712464"/>
            <a:ext cx="2971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8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EPS (บาท/หุ้น)</a:t>
            </a:r>
            <a:endParaRPr lang="en-US" sz="980" dirty="0"/>
          </a:p>
        </p:txBody>
      </p:sp>
      <p:sp>
        <p:nvSpPr>
          <p:cNvPr id="30" name="Text 28"/>
          <p:cNvSpPr/>
          <p:nvPr/>
        </p:nvSpPr>
        <p:spPr>
          <a:xfrm>
            <a:off x="3950208" y="3712464"/>
            <a:ext cx="914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8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3.92</a:t>
            </a:r>
            <a:endParaRPr lang="en-US" sz="980" dirty="0"/>
          </a:p>
        </p:txBody>
      </p:sp>
      <p:sp>
        <p:nvSpPr>
          <p:cNvPr id="31" name="Text 29"/>
          <p:cNvSpPr/>
          <p:nvPr/>
        </p:nvSpPr>
        <p:spPr>
          <a:xfrm>
            <a:off x="5120640" y="3712464"/>
            <a:ext cx="1005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8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3.15</a:t>
            </a:r>
            <a:endParaRPr lang="en-US" sz="980" dirty="0"/>
          </a:p>
        </p:txBody>
      </p:sp>
      <p:sp>
        <p:nvSpPr>
          <p:cNvPr id="32" name="Text 30"/>
          <p:cNvSpPr/>
          <p:nvPr/>
        </p:nvSpPr>
        <p:spPr>
          <a:xfrm>
            <a:off x="6446520" y="3712464"/>
            <a:ext cx="914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80" b="1" dirty="0">
                <a:solidFill>
                  <a:srgbClr val="F9731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-19.6%</a:t>
            </a:r>
            <a:endParaRPr lang="en-US" sz="980" dirty="0"/>
          </a:p>
        </p:txBody>
      </p:sp>
      <p:sp>
        <p:nvSpPr>
          <p:cNvPr id="33" name="Text 31"/>
          <p:cNvSpPr/>
          <p:nvPr/>
        </p:nvSpPr>
        <p:spPr>
          <a:xfrm>
            <a:off x="7845552" y="3712464"/>
            <a:ext cx="35204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8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กำไรต่อหุ้นลดตามกำไรสุทธิ</a:t>
            </a:r>
            <a:endParaRPr lang="en-US" sz="980" dirty="0"/>
          </a:p>
        </p:txBody>
      </p:sp>
      <p:sp>
        <p:nvSpPr>
          <p:cNvPr id="34" name="Shape 32"/>
          <p:cNvSpPr/>
          <p:nvPr/>
        </p:nvSpPr>
        <p:spPr>
          <a:xfrm>
            <a:off x="658368" y="4151376"/>
            <a:ext cx="10744200" cy="0"/>
          </a:xfrm>
          <a:prstGeom prst="line">
            <a:avLst/>
          </a:prstGeom>
          <a:noFill/>
          <a:ln w="8890">
            <a:solidFill>
              <a:srgbClr val="334155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713232" y="4315968"/>
            <a:ext cx="2971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8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DPS (บาท/หุ้น)</a:t>
            </a:r>
            <a:endParaRPr lang="en-US" sz="980" dirty="0"/>
          </a:p>
        </p:txBody>
      </p:sp>
      <p:sp>
        <p:nvSpPr>
          <p:cNvPr id="36" name="Text 34"/>
          <p:cNvSpPr/>
          <p:nvPr/>
        </p:nvSpPr>
        <p:spPr>
          <a:xfrm>
            <a:off x="3950208" y="4315968"/>
            <a:ext cx="914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8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2.00</a:t>
            </a:r>
            <a:endParaRPr lang="en-US" sz="980" dirty="0"/>
          </a:p>
        </p:txBody>
      </p:sp>
      <p:sp>
        <p:nvSpPr>
          <p:cNvPr id="37" name="Text 35"/>
          <p:cNvSpPr/>
          <p:nvPr/>
        </p:nvSpPr>
        <p:spPr>
          <a:xfrm>
            <a:off x="5120640" y="4315968"/>
            <a:ext cx="1005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8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2.10</a:t>
            </a:r>
            <a:endParaRPr lang="en-US" sz="980" dirty="0"/>
          </a:p>
        </p:txBody>
      </p:sp>
      <p:sp>
        <p:nvSpPr>
          <p:cNvPr id="38" name="Text 36"/>
          <p:cNvSpPr/>
          <p:nvPr/>
        </p:nvSpPr>
        <p:spPr>
          <a:xfrm>
            <a:off x="6446520" y="4315968"/>
            <a:ext cx="914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80" b="1" dirty="0">
                <a:solidFill>
                  <a:srgbClr val="22C55E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+5.0%</a:t>
            </a:r>
            <a:endParaRPr lang="en-US" sz="980" dirty="0"/>
          </a:p>
        </p:txBody>
      </p:sp>
      <p:sp>
        <p:nvSpPr>
          <p:cNvPr id="39" name="Text 37"/>
          <p:cNvSpPr/>
          <p:nvPr/>
        </p:nvSpPr>
        <p:spPr>
          <a:xfrm>
            <a:off x="7845552" y="4315968"/>
            <a:ext cx="35204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8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ยังเพิ่มเงินปันผล แม้กำไรลด</a:t>
            </a:r>
            <a:endParaRPr lang="en-US" sz="980" dirty="0"/>
          </a:p>
        </p:txBody>
      </p:sp>
      <p:sp>
        <p:nvSpPr>
          <p:cNvPr id="40" name="Shape 38"/>
          <p:cNvSpPr/>
          <p:nvPr/>
        </p:nvSpPr>
        <p:spPr>
          <a:xfrm>
            <a:off x="658368" y="4754880"/>
            <a:ext cx="10744200" cy="0"/>
          </a:xfrm>
          <a:prstGeom prst="line">
            <a:avLst/>
          </a:prstGeom>
          <a:noFill/>
          <a:ln w="8890">
            <a:solidFill>
              <a:srgbClr val="334155"/>
            </a:solidFill>
            <a:prstDash val="solid"/>
          </a:ln>
        </p:spPr>
      </p:sp>
      <p:sp>
        <p:nvSpPr>
          <p:cNvPr id="41" name="Text 39"/>
          <p:cNvSpPr/>
          <p:nvPr/>
        </p:nvSpPr>
        <p:spPr>
          <a:xfrm>
            <a:off x="713232" y="4919472"/>
            <a:ext cx="2971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8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Book Value / Share</a:t>
            </a:r>
            <a:endParaRPr lang="en-US" sz="980" dirty="0"/>
          </a:p>
        </p:txBody>
      </p:sp>
      <p:sp>
        <p:nvSpPr>
          <p:cNvPr id="42" name="Text 40"/>
          <p:cNvSpPr/>
          <p:nvPr/>
        </p:nvSpPr>
        <p:spPr>
          <a:xfrm>
            <a:off x="3950208" y="4919472"/>
            <a:ext cx="914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8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39.25</a:t>
            </a:r>
            <a:endParaRPr lang="en-US" sz="980" dirty="0"/>
          </a:p>
        </p:txBody>
      </p:sp>
      <p:sp>
        <p:nvSpPr>
          <p:cNvPr id="43" name="Text 41"/>
          <p:cNvSpPr/>
          <p:nvPr/>
        </p:nvSpPr>
        <p:spPr>
          <a:xfrm>
            <a:off x="5120640" y="4919472"/>
            <a:ext cx="1005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8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40.25</a:t>
            </a:r>
            <a:endParaRPr lang="en-US" sz="980" dirty="0"/>
          </a:p>
        </p:txBody>
      </p:sp>
      <p:sp>
        <p:nvSpPr>
          <p:cNvPr id="44" name="Text 42"/>
          <p:cNvSpPr/>
          <p:nvPr/>
        </p:nvSpPr>
        <p:spPr>
          <a:xfrm>
            <a:off x="6446520" y="4919472"/>
            <a:ext cx="914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80" b="1" dirty="0">
                <a:solidFill>
                  <a:srgbClr val="22C55E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+2.5%</a:t>
            </a:r>
            <a:endParaRPr lang="en-US" sz="980" dirty="0"/>
          </a:p>
        </p:txBody>
      </p:sp>
      <p:sp>
        <p:nvSpPr>
          <p:cNvPr id="45" name="Text 43"/>
          <p:cNvSpPr/>
          <p:nvPr/>
        </p:nvSpPr>
        <p:spPr>
          <a:xfrm>
            <a:off x="7845552" y="4919472"/>
            <a:ext cx="35204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8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มูลค่าทางบัญชีต่อหุ้นเพิ่มขึ้น</a:t>
            </a:r>
            <a:endParaRPr lang="en-US" sz="980" dirty="0"/>
          </a:p>
        </p:txBody>
      </p:sp>
      <p:sp>
        <p:nvSpPr>
          <p:cNvPr id="46" name="Shape 44"/>
          <p:cNvSpPr/>
          <p:nvPr/>
        </p:nvSpPr>
        <p:spPr>
          <a:xfrm>
            <a:off x="658368" y="5504688"/>
            <a:ext cx="10744200" cy="0"/>
          </a:xfrm>
          <a:prstGeom prst="line">
            <a:avLst/>
          </a:prstGeom>
          <a:noFill/>
          <a:ln w="8890">
            <a:solidFill>
              <a:srgbClr val="334155"/>
            </a:solidFill>
            <a:prstDash val="solid"/>
          </a:ln>
        </p:spPr>
      </p:sp>
      <p:sp>
        <p:nvSpPr>
          <p:cNvPr id="47" name="Text 45"/>
          <p:cNvSpPr/>
          <p:nvPr/>
        </p:nvSpPr>
        <p:spPr>
          <a:xfrm>
            <a:off x="713232" y="5806440"/>
            <a:ext cx="5029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4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หน่วย: พันล้านบาท เว้นแต่ระบุเป็นบาท/หุ้น</a:t>
            </a:r>
            <a:endParaRPr lang="en-US" sz="740" dirty="0"/>
          </a:p>
        </p:txBody>
      </p:sp>
      <p:sp>
        <p:nvSpPr>
          <p:cNvPr id="48" name="Text 46"/>
          <p:cNvSpPr/>
          <p:nvPr/>
        </p:nvSpPr>
        <p:spPr>
          <a:xfrm>
            <a:off x="502920" y="6510528"/>
            <a:ext cx="9692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7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Source: PTT Investor Relations Financial Highlights; SET Factsheet. ตัวเลขงบรวม ปี 2566–2567 / หน่วยหลัก: พันล้านบาท</a:t>
            </a:r>
            <a:endParaRPr lang="en-US" sz="670" dirty="0"/>
          </a:p>
        </p:txBody>
      </p:sp>
      <p:sp>
        <p:nvSpPr>
          <p:cNvPr id="49" name="Text 47"/>
          <p:cNvSpPr/>
          <p:nvPr/>
        </p:nvSpPr>
        <p:spPr>
          <a:xfrm>
            <a:off x="10332720" y="6510528"/>
            <a:ext cx="13258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7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PTT Financial Review</a:t>
            </a:r>
            <a:endParaRPr lang="en-US" sz="67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8778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FFFFF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รายได้ลดเล็กน้อย แต่ EBITDA ลดมากกว่า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502920" y="841248"/>
            <a:ext cx="94183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สะท้อนแรงกดดันด้าน Margin และวัฏจักรสินค้าโภคภัณฑ์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02920" y="1216152"/>
            <a:ext cx="1115568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</p:sp>
      <p:graphicFrame>
        <p:nvGraphicFramePr>
          <p:cNvPr id="5" name="Chart 0" descr=""/>
          <p:cNvGraphicFramePr/>
          <p:nvPr/>
        </p:nvGraphicFramePr>
        <p:xfrm>
          <a:off x="594360" y="1481328"/>
          <a:ext cx="6629400" cy="4498848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6" name="Shape 3"/>
          <p:cNvSpPr/>
          <p:nvPr/>
        </p:nvSpPr>
        <p:spPr>
          <a:xfrm>
            <a:off x="7635240" y="1719072"/>
            <a:ext cx="3840480" cy="1005840"/>
          </a:xfrm>
          <a:prstGeom prst="roundRect">
            <a:avLst>
              <a:gd name="adj" fmla="val 5455"/>
            </a:avLst>
          </a:prstGeom>
          <a:solidFill>
            <a:srgbClr val="111827"/>
          </a:solidFill>
          <a:ln w="12700">
            <a:solidFill>
              <a:srgbClr val="334155">
                <a:alpha val="80000"/>
              </a:srgbClr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7882128" y="1965960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8BDF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Revenue: -1.7%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7882128" y="2331720"/>
            <a:ext cx="31546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รายได้ยังทรงตัวเมื่อเทียบกับฐานธุรกิจขนาดใหญ่</a:t>
            </a:r>
            <a:endParaRPr lang="en-US" sz="950" dirty="0"/>
          </a:p>
        </p:txBody>
      </p:sp>
      <p:sp>
        <p:nvSpPr>
          <p:cNvPr id="9" name="Shape 6"/>
          <p:cNvSpPr/>
          <p:nvPr/>
        </p:nvSpPr>
        <p:spPr>
          <a:xfrm>
            <a:off x="7635240" y="2944368"/>
            <a:ext cx="3840480" cy="1005840"/>
          </a:xfrm>
          <a:prstGeom prst="roundRect">
            <a:avLst>
              <a:gd name="adj" fmla="val 5455"/>
            </a:avLst>
          </a:prstGeom>
          <a:solidFill>
            <a:srgbClr val="111827"/>
          </a:solidFill>
          <a:ln w="12700">
            <a:solidFill>
              <a:srgbClr val="334155">
                <a:alpha val="80000"/>
              </a:srgbClr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7882128" y="3200400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59E0B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EBITDA: -7.2%</a:t>
            </a:r>
            <a:endParaRPr lang="en-US" sz="1800" dirty="0"/>
          </a:p>
        </p:txBody>
      </p:sp>
      <p:sp>
        <p:nvSpPr>
          <p:cNvPr id="11" name="Text 8"/>
          <p:cNvSpPr/>
          <p:nvPr/>
        </p:nvSpPr>
        <p:spPr>
          <a:xfrm>
            <a:off x="7882128" y="3566160"/>
            <a:ext cx="31546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กำไรดำเนินงานถูกกดดันมากกว่ารายได้</a:t>
            </a:r>
            <a:endParaRPr lang="en-US" sz="950" dirty="0"/>
          </a:p>
        </p:txBody>
      </p:sp>
      <p:sp>
        <p:nvSpPr>
          <p:cNvPr id="12" name="Shape 9"/>
          <p:cNvSpPr/>
          <p:nvPr/>
        </p:nvSpPr>
        <p:spPr>
          <a:xfrm>
            <a:off x="7635240" y="4169664"/>
            <a:ext cx="3840480" cy="1005840"/>
          </a:xfrm>
          <a:prstGeom prst="roundRect">
            <a:avLst>
              <a:gd name="adj" fmla="val 5455"/>
            </a:avLst>
          </a:prstGeom>
          <a:solidFill>
            <a:srgbClr val="111827"/>
          </a:solidFill>
          <a:ln w="12700">
            <a:solidFill>
              <a:srgbClr val="334155">
                <a:alpha val="80000"/>
              </a:srgbClr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7882128" y="4425696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9731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Net Profit: -19.6%</a:t>
            </a:r>
            <a:endParaRPr lang="en-US" sz="1800" dirty="0"/>
          </a:p>
        </p:txBody>
      </p:sp>
      <p:sp>
        <p:nvSpPr>
          <p:cNvPr id="14" name="Text 11"/>
          <p:cNvSpPr/>
          <p:nvPr/>
        </p:nvSpPr>
        <p:spPr>
          <a:xfrm>
            <a:off x="7882128" y="4791456"/>
            <a:ext cx="31546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นักลงทุนควรมองเป็น Cyclical Earnings</a:t>
            </a:r>
            <a:endParaRPr lang="en-US" sz="950" dirty="0"/>
          </a:p>
        </p:txBody>
      </p:sp>
      <p:sp>
        <p:nvSpPr>
          <p:cNvPr id="15" name="Text 12"/>
          <p:cNvSpPr/>
          <p:nvPr/>
        </p:nvSpPr>
        <p:spPr>
          <a:xfrm>
            <a:off x="502920" y="6510528"/>
            <a:ext cx="9692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7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Source: PTT Investor Relations Financial Highlights; SET Factsheet. ตัวเลขงบรวม ปี 2566–2567 / หน่วยหลัก: พันล้านบาท</a:t>
            </a:r>
            <a:endParaRPr lang="en-US" sz="670" dirty="0"/>
          </a:p>
        </p:txBody>
      </p:sp>
      <p:sp>
        <p:nvSpPr>
          <p:cNvPr id="16" name="Text 13"/>
          <p:cNvSpPr/>
          <p:nvPr/>
        </p:nvSpPr>
        <p:spPr>
          <a:xfrm>
            <a:off x="10332720" y="6510528"/>
            <a:ext cx="13258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7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PTT Financial Review</a:t>
            </a:r>
            <a:endParaRPr lang="en-US" sz="67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8778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FFFFF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Margin ลดลง: จุดที่ต้องจับตา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502920" y="841248"/>
            <a:ext cx="94183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กำไรสุทธิและ EBITDA Margin ลดลง แม้รายได้ไม่ได้ลดแรง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02920" y="1216152"/>
            <a:ext cx="1115568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</p:sp>
      <p:graphicFrame>
        <p:nvGraphicFramePr>
          <p:cNvPr id="5" name="Chart 0" descr=""/>
          <p:cNvGraphicFramePr/>
          <p:nvPr/>
        </p:nvGraphicFramePr>
        <p:xfrm>
          <a:off x="640080" y="1508760"/>
          <a:ext cx="6217920" cy="429768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6" name="Text 3"/>
          <p:cNvSpPr/>
          <p:nvPr/>
        </p:nvSpPr>
        <p:spPr>
          <a:xfrm>
            <a:off x="7388352" y="1572768"/>
            <a:ext cx="3840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ความหมายในภาษานักลงทุน</a:t>
            </a:r>
            <a:endParaRPr lang="en-US" sz="1700" dirty="0"/>
          </a:p>
        </p:txBody>
      </p:sp>
      <p:sp>
        <p:nvSpPr>
          <p:cNvPr id="7" name="Text 4"/>
          <p:cNvSpPr/>
          <p:nvPr/>
        </p:nvSpPr>
        <p:spPr>
          <a:xfrm>
            <a:off x="7406640" y="2167128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F9731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●</a:t>
            </a:r>
            <a:endParaRPr lang="en-US" sz="750" dirty="0"/>
          </a:p>
        </p:txBody>
      </p:sp>
      <p:sp>
        <p:nvSpPr>
          <p:cNvPr id="8" name="Text 5"/>
          <p:cNvSpPr/>
          <p:nvPr/>
        </p:nvSpPr>
        <p:spPr>
          <a:xfrm>
            <a:off x="7644384" y="2148840"/>
            <a:ext cx="4023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2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รายได้ใกล้เคียงเดิม แต่กำไรลดมากกว่า = คุณภาพกำไรปี 2567 อ่อนลง</a:t>
            </a:r>
            <a:endParaRPr lang="en-US" sz="1020" dirty="0"/>
          </a:p>
        </p:txBody>
      </p:sp>
      <p:sp>
        <p:nvSpPr>
          <p:cNvPr id="9" name="Text 6"/>
          <p:cNvSpPr/>
          <p:nvPr/>
        </p:nvSpPr>
        <p:spPr>
          <a:xfrm>
            <a:off x="7406640" y="2898648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F59E0B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●</a:t>
            </a:r>
            <a:endParaRPr lang="en-US" sz="750" dirty="0"/>
          </a:p>
        </p:txBody>
      </p:sp>
      <p:sp>
        <p:nvSpPr>
          <p:cNvPr id="10" name="Text 7"/>
          <p:cNvSpPr/>
          <p:nvPr/>
        </p:nvSpPr>
        <p:spPr>
          <a:xfrm>
            <a:off x="7644384" y="2880360"/>
            <a:ext cx="4023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2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PTT เป็นธุรกิจที่กำไรผูกกับราคาพลังงานและธุรกิจลูกในเครือ จึงควรดูค่าเฉลี่ยหลายปี</a:t>
            </a:r>
            <a:endParaRPr lang="en-US" sz="1020" dirty="0"/>
          </a:p>
        </p:txBody>
      </p:sp>
      <p:sp>
        <p:nvSpPr>
          <p:cNvPr id="11" name="Text 8"/>
          <p:cNvSpPr/>
          <p:nvPr/>
        </p:nvSpPr>
        <p:spPr>
          <a:xfrm>
            <a:off x="7406640" y="3630168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14B8A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●</a:t>
            </a:r>
            <a:endParaRPr lang="en-US" sz="750" dirty="0"/>
          </a:p>
        </p:txBody>
      </p:sp>
      <p:sp>
        <p:nvSpPr>
          <p:cNvPr id="12" name="Text 9"/>
          <p:cNvSpPr/>
          <p:nvPr/>
        </p:nvSpPr>
        <p:spPr>
          <a:xfrm>
            <a:off x="7644384" y="3611880"/>
            <a:ext cx="4023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2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ถ้าซื้อเพื่อปันผล ต้องดูว่ากำไรในอนาคตรองรับ DPS ได้หรือไม่ ไม่ดูแค่ Dividend Yield</a:t>
            </a:r>
            <a:endParaRPr lang="en-US" sz="1020" dirty="0"/>
          </a:p>
        </p:txBody>
      </p:sp>
      <p:sp>
        <p:nvSpPr>
          <p:cNvPr id="13" name="Shape 10"/>
          <p:cNvSpPr/>
          <p:nvPr/>
        </p:nvSpPr>
        <p:spPr>
          <a:xfrm>
            <a:off x="7360920" y="4709160"/>
            <a:ext cx="4069080" cy="960120"/>
          </a:xfrm>
          <a:prstGeom prst="roundRect">
            <a:avLst>
              <a:gd name="adj" fmla="val 5714"/>
            </a:avLst>
          </a:prstGeom>
          <a:solidFill>
            <a:srgbClr val="0B1220"/>
          </a:solidFill>
          <a:ln w="12700">
            <a:solidFill>
              <a:srgbClr val="334155">
                <a:alpha val="80000"/>
              </a:srgbClr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7607808" y="492861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22C55E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Rule of thumb</a:t>
            </a:r>
            <a:endParaRPr lang="en-US" sz="1350" dirty="0"/>
          </a:p>
        </p:txBody>
      </p:sp>
      <p:sp>
        <p:nvSpPr>
          <p:cNvPr id="15" name="Text 12"/>
          <p:cNvSpPr/>
          <p:nvPr/>
        </p:nvSpPr>
        <p:spPr>
          <a:xfrm>
            <a:off x="7607808" y="5248656"/>
            <a:ext cx="3520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86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ปีที่ Margin อ่อนลงไม่จำเป็นต้องแปลว่าบริษัทแย่ แต่ต้องตั้งคำถามว่าเป็น “ชั่วคราว” หรือ “โครงสร้าง”</a:t>
            </a:r>
            <a:endParaRPr lang="en-US" sz="860" dirty="0"/>
          </a:p>
        </p:txBody>
      </p:sp>
      <p:sp>
        <p:nvSpPr>
          <p:cNvPr id="16" name="Text 13"/>
          <p:cNvSpPr/>
          <p:nvPr/>
        </p:nvSpPr>
        <p:spPr>
          <a:xfrm>
            <a:off x="502920" y="6510528"/>
            <a:ext cx="9692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7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Source: PTT Investor Relations Financial Highlights; SET Factsheet. ตัวเลขงบรวม ปี 2566–2567 / หน่วยหลัก: พันล้านบาท</a:t>
            </a:r>
            <a:endParaRPr lang="en-US" sz="670" dirty="0"/>
          </a:p>
        </p:txBody>
      </p:sp>
      <p:sp>
        <p:nvSpPr>
          <p:cNvPr id="17" name="Text 14"/>
          <p:cNvSpPr/>
          <p:nvPr/>
        </p:nvSpPr>
        <p:spPr>
          <a:xfrm>
            <a:off x="10332720" y="6510528"/>
            <a:ext cx="13258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7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PTT Financial Review</a:t>
            </a:r>
            <a:endParaRPr lang="en-US" sz="67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8778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FFFFF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งบดุลยังแข็งแรง: หนี้ลด ส่วนทุนเพิ่ม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502920" y="841248"/>
            <a:ext cx="94183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ด้านความมั่นคงทางการเงินเป็นจุดที่ยังสนับสนุนการถือระยะยาว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02920" y="1216152"/>
            <a:ext cx="1115568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</p:sp>
      <p:graphicFrame>
        <p:nvGraphicFramePr>
          <p:cNvPr id="5" name="Chart 0" descr=""/>
          <p:cNvGraphicFramePr/>
          <p:nvPr/>
        </p:nvGraphicFramePr>
        <p:xfrm>
          <a:off x="640080" y="1536192"/>
          <a:ext cx="6400800" cy="425196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6" name="Shape 3"/>
          <p:cNvSpPr/>
          <p:nvPr/>
        </p:nvSpPr>
        <p:spPr>
          <a:xfrm>
            <a:off x="7543800" y="1554480"/>
            <a:ext cx="3749040" cy="1536192"/>
          </a:xfrm>
          <a:prstGeom prst="roundRect">
            <a:avLst>
              <a:gd name="adj" fmla="val 3571"/>
            </a:avLst>
          </a:prstGeom>
          <a:solidFill>
            <a:srgbClr val="111827"/>
          </a:solidFill>
          <a:ln w="12700">
            <a:solidFill>
              <a:srgbClr val="14B8A6">
                <a:alpha val="80000"/>
              </a:srgbClr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7744968" y="1719072"/>
            <a:ext cx="334670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Liabilities / Equity</a:t>
            </a:r>
            <a:endParaRPr lang="en-US" sz="1050" dirty="0"/>
          </a:p>
        </p:txBody>
      </p:sp>
      <p:sp>
        <p:nvSpPr>
          <p:cNvPr id="8" name="Text 5"/>
          <p:cNvSpPr/>
          <p:nvPr/>
        </p:nvSpPr>
        <p:spPr>
          <a:xfrm>
            <a:off x="7744968" y="2039112"/>
            <a:ext cx="3346704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14B8A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1.13x → 1.08x</a:t>
            </a:r>
            <a:endParaRPr lang="en-US" sz="2500" dirty="0"/>
          </a:p>
        </p:txBody>
      </p:sp>
      <p:sp>
        <p:nvSpPr>
          <p:cNvPr id="9" name="Text 6"/>
          <p:cNvSpPr/>
          <p:nvPr/>
        </p:nvSpPr>
        <p:spPr>
          <a:xfrm>
            <a:off x="7744968" y="2606040"/>
            <a:ext cx="3346704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86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ภาระหนี้เทียบทุนลดลง</a:t>
            </a:r>
            <a:endParaRPr lang="en-US" sz="860" dirty="0"/>
          </a:p>
        </p:txBody>
      </p:sp>
      <p:sp>
        <p:nvSpPr>
          <p:cNvPr id="10" name="Shape 7"/>
          <p:cNvSpPr/>
          <p:nvPr/>
        </p:nvSpPr>
        <p:spPr>
          <a:xfrm>
            <a:off x="7543800" y="3246120"/>
            <a:ext cx="3749040" cy="1536192"/>
          </a:xfrm>
          <a:prstGeom prst="roundRect">
            <a:avLst>
              <a:gd name="adj" fmla="val 3571"/>
            </a:avLst>
          </a:prstGeom>
          <a:solidFill>
            <a:srgbClr val="111827"/>
          </a:solidFill>
          <a:ln w="12700">
            <a:solidFill>
              <a:srgbClr val="22C55E">
                <a:alpha val="80000"/>
              </a:srgbClr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7744968" y="3410712"/>
            <a:ext cx="334670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Book Value / Share</a:t>
            </a:r>
            <a:endParaRPr lang="en-US" sz="1050" dirty="0"/>
          </a:p>
        </p:txBody>
      </p:sp>
      <p:sp>
        <p:nvSpPr>
          <p:cNvPr id="12" name="Text 9"/>
          <p:cNvSpPr/>
          <p:nvPr/>
        </p:nvSpPr>
        <p:spPr>
          <a:xfrm>
            <a:off x="7744968" y="3730752"/>
            <a:ext cx="3346704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22C55E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39.25 → 40.25</a:t>
            </a:r>
            <a:endParaRPr lang="en-US" sz="2500" dirty="0"/>
          </a:p>
        </p:txBody>
      </p:sp>
      <p:sp>
        <p:nvSpPr>
          <p:cNvPr id="13" name="Text 10"/>
          <p:cNvSpPr/>
          <p:nvPr/>
        </p:nvSpPr>
        <p:spPr>
          <a:xfrm>
            <a:off x="7744968" y="4297680"/>
            <a:ext cx="3346704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86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เพิ่มขึ้น 2.5% YoY</a:t>
            </a:r>
            <a:endParaRPr lang="en-US" sz="860" dirty="0"/>
          </a:p>
        </p:txBody>
      </p:sp>
      <p:sp>
        <p:nvSpPr>
          <p:cNvPr id="14" name="Text 11"/>
          <p:cNvSpPr/>
          <p:nvPr/>
        </p:nvSpPr>
        <p:spPr>
          <a:xfrm>
            <a:off x="7635240" y="5074920"/>
            <a:ext cx="3520440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2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มุมมองระยะยาว: งบดุลที่มั่นคงช่วยให้บริษัทผ่านวัฏจักรพลังงานได้ดีขึ้น แต่ไม่ได้ตัดความเสี่ยงเรื่องกำไรผันผวน</a:t>
            </a:r>
            <a:endParaRPr lang="en-US" sz="1020" dirty="0"/>
          </a:p>
        </p:txBody>
      </p:sp>
      <p:sp>
        <p:nvSpPr>
          <p:cNvPr id="15" name="Text 12"/>
          <p:cNvSpPr/>
          <p:nvPr/>
        </p:nvSpPr>
        <p:spPr>
          <a:xfrm>
            <a:off x="502920" y="6510528"/>
            <a:ext cx="9692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7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Source: PTT Investor Relations Financial Highlights; SET Factsheet. ตัวเลขงบรวม ปี 2566–2567 / หน่วยหลัก: พันล้านบาท</a:t>
            </a:r>
            <a:endParaRPr lang="en-US" sz="670" dirty="0"/>
          </a:p>
        </p:txBody>
      </p:sp>
      <p:sp>
        <p:nvSpPr>
          <p:cNvPr id="16" name="Text 13"/>
          <p:cNvSpPr/>
          <p:nvPr/>
        </p:nvSpPr>
        <p:spPr>
          <a:xfrm>
            <a:off x="10332720" y="6510528"/>
            <a:ext cx="13258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7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PTT Financial Review</a:t>
            </a:r>
            <a:endParaRPr lang="en-US" sz="67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8778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FFFFF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ผลตอบแทนผู้ถือหุ้น: ปันผลเพิ่ม แต่ Payout สูงขึ้น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502920" y="841248"/>
            <a:ext cx="94183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จุดดีคือเงินสดกลับถึงผู้ถือหุ้น แต่ต้องตรวจว่ายั่งยืนเมื่อกำไรอ่อนตัว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02920" y="1216152"/>
            <a:ext cx="1115568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</p:sp>
      <p:graphicFrame>
        <p:nvGraphicFramePr>
          <p:cNvPr id="5" name="Chart 0" descr=""/>
          <p:cNvGraphicFramePr/>
          <p:nvPr/>
        </p:nvGraphicFramePr>
        <p:xfrm>
          <a:off x="640080" y="1536192"/>
          <a:ext cx="5394960" cy="425196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graphicFrame>
        <p:nvGraphicFramePr>
          <p:cNvPr id="6" name="Chart 1" descr=""/>
          <p:cNvGraphicFramePr/>
          <p:nvPr/>
        </p:nvGraphicFramePr>
        <p:xfrm>
          <a:off x="6537960" y="1536192"/>
          <a:ext cx="4754880" cy="425196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7" name="Text 3"/>
          <p:cNvSpPr/>
          <p:nvPr/>
        </p:nvSpPr>
        <p:spPr>
          <a:xfrm>
            <a:off x="6537960" y="5870448"/>
            <a:ext cx="4663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3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*Dividend Yield คำนวณจาก DPS / ราคาปิดสิ้นปีตามตาราง Financial Highlights</a:t>
            </a:r>
            <a:endParaRPr lang="en-US" sz="730" dirty="0"/>
          </a:p>
        </p:txBody>
      </p:sp>
      <p:sp>
        <p:nvSpPr>
          <p:cNvPr id="8" name="Text 4"/>
          <p:cNvSpPr/>
          <p:nvPr/>
        </p:nvSpPr>
        <p:spPr>
          <a:xfrm>
            <a:off x="502920" y="6510528"/>
            <a:ext cx="9692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7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Source: PTT Investor Relations Financial Highlights; SET Factsheet. ตัวเลขงบรวม ปี 2566–2567 / หน่วยหลัก: พันล้านบาท</a:t>
            </a:r>
            <a:endParaRPr lang="en-US" sz="670" dirty="0"/>
          </a:p>
        </p:txBody>
      </p:sp>
      <p:sp>
        <p:nvSpPr>
          <p:cNvPr id="9" name="Text 5"/>
          <p:cNvSpPr/>
          <p:nvPr/>
        </p:nvSpPr>
        <p:spPr>
          <a:xfrm>
            <a:off x="10332720" y="6510528"/>
            <a:ext cx="13258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7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PTT Financial Review</a:t>
            </a:r>
            <a:endParaRPr lang="en-US" sz="67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8778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FFFFF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Investment Lens: จุดแข็งและสิ่งที่ต้องติดตาม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502920" y="841248"/>
            <a:ext cx="94183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สำหรับนักลงทุนรายย่อยที่ตั้งใจถือระยะยาว ควรแยก “คุณภาพธุรกิจ” ออกจาก “ราคาที่ซื้อ”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02920" y="1216152"/>
            <a:ext cx="1115568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777240" y="1600200"/>
            <a:ext cx="4983480" cy="4434840"/>
          </a:xfrm>
          <a:prstGeom prst="roundRect">
            <a:avLst>
              <a:gd name="adj" fmla="val 1237"/>
            </a:avLst>
          </a:prstGeom>
          <a:solidFill>
            <a:srgbClr val="111827"/>
          </a:solidFill>
          <a:ln w="12700">
            <a:solidFill>
              <a:srgbClr val="14B8A6">
                <a:alpha val="80000"/>
              </a:srgbClr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078992" y="1874520"/>
            <a:ext cx="4389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4B8A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เหตุผลที่น่าสนใจ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1115568" y="2532888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14B8A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●</a:t>
            </a:r>
            <a:endParaRPr lang="en-US" sz="750" dirty="0"/>
          </a:p>
        </p:txBody>
      </p:sp>
      <p:sp>
        <p:nvSpPr>
          <p:cNvPr id="8" name="Text 6"/>
          <p:cNvSpPr/>
          <p:nvPr/>
        </p:nvSpPr>
        <p:spPr>
          <a:xfrm>
            <a:off x="1353312" y="2514600"/>
            <a:ext cx="4206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2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ธุรกิจพลังงานครบวงจรและมีบทบาทเชิงโครงสร้างในประเทศไทย</a:t>
            </a:r>
            <a:endParaRPr lang="en-US" sz="1020" dirty="0"/>
          </a:p>
        </p:txBody>
      </p:sp>
      <p:sp>
        <p:nvSpPr>
          <p:cNvPr id="9" name="Text 7"/>
          <p:cNvSpPr/>
          <p:nvPr/>
        </p:nvSpPr>
        <p:spPr>
          <a:xfrm>
            <a:off x="1115568" y="3154680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14B8A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●</a:t>
            </a:r>
            <a:endParaRPr lang="en-US" sz="750" dirty="0"/>
          </a:p>
        </p:txBody>
      </p:sp>
      <p:sp>
        <p:nvSpPr>
          <p:cNvPr id="10" name="Text 8"/>
          <p:cNvSpPr/>
          <p:nvPr/>
        </p:nvSpPr>
        <p:spPr>
          <a:xfrm>
            <a:off x="1353312" y="3136392"/>
            <a:ext cx="4206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2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ฐานสินทรัพย์ขนาดใหญ่และส่วนของผู้ถือหุ้นแข็งแรง</a:t>
            </a:r>
            <a:endParaRPr lang="en-US" sz="1020" dirty="0"/>
          </a:p>
        </p:txBody>
      </p:sp>
      <p:sp>
        <p:nvSpPr>
          <p:cNvPr id="11" name="Text 9"/>
          <p:cNvSpPr/>
          <p:nvPr/>
        </p:nvSpPr>
        <p:spPr>
          <a:xfrm>
            <a:off x="1115568" y="3776472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14B8A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●</a:t>
            </a:r>
            <a:endParaRPr lang="en-US" sz="750" dirty="0"/>
          </a:p>
        </p:txBody>
      </p:sp>
      <p:sp>
        <p:nvSpPr>
          <p:cNvPr id="12" name="Text 10"/>
          <p:cNvSpPr/>
          <p:nvPr/>
        </p:nvSpPr>
        <p:spPr>
          <a:xfrm>
            <a:off x="1353312" y="3758184"/>
            <a:ext cx="4206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2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ประวัติการจ่ายปันผลต่อหุ้นยังสูงสำหรับหุ้นขนาดใหญ่</a:t>
            </a:r>
            <a:endParaRPr lang="en-US" sz="1020" dirty="0"/>
          </a:p>
        </p:txBody>
      </p:sp>
      <p:sp>
        <p:nvSpPr>
          <p:cNvPr id="13" name="Text 11"/>
          <p:cNvSpPr/>
          <p:nvPr/>
        </p:nvSpPr>
        <p:spPr>
          <a:xfrm>
            <a:off x="1115568" y="4398264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14B8A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●</a:t>
            </a:r>
            <a:endParaRPr lang="en-US" sz="750" dirty="0"/>
          </a:p>
        </p:txBody>
      </p:sp>
      <p:sp>
        <p:nvSpPr>
          <p:cNvPr id="14" name="Text 12"/>
          <p:cNvSpPr/>
          <p:nvPr/>
        </p:nvSpPr>
        <p:spPr>
          <a:xfrm>
            <a:off x="1353312" y="4379976"/>
            <a:ext cx="4206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2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P/BV ต่ำกว่า 1 เท่าใน SET Factsheet ช่วยให้มุม Value น่าสนใจเมื่อเทียบกับ Book Value</a:t>
            </a:r>
            <a:endParaRPr lang="en-US" sz="1020" dirty="0"/>
          </a:p>
        </p:txBody>
      </p:sp>
      <p:sp>
        <p:nvSpPr>
          <p:cNvPr id="15" name="Shape 13"/>
          <p:cNvSpPr/>
          <p:nvPr/>
        </p:nvSpPr>
        <p:spPr>
          <a:xfrm>
            <a:off x="6400800" y="1600200"/>
            <a:ext cx="4983480" cy="4434840"/>
          </a:xfrm>
          <a:prstGeom prst="roundRect">
            <a:avLst>
              <a:gd name="adj" fmla="val 1237"/>
            </a:avLst>
          </a:prstGeom>
          <a:solidFill>
            <a:srgbClr val="111827"/>
          </a:solidFill>
          <a:ln w="12700">
            <a:solidFill>
              <a:srgbClr val="F97316">
                <a:alpha val="80000"/>
              </a:srgbClr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702552" y="1874520"/>
            <a:ext cx="4389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9731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ความเสี่ยงที่ต้องติดตาม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6739128" y="2532888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F9731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●</a:t>
            </a:r>
            <a:endParaRPr lang="en-US" sz="750" dirty="0"/>
          </a:p>
        </p:txBody>
      </p:sp>
      <p:sp>
        <p:nvSpPr>
          <p:cNvPr id="18" name="Text 16"/>
          <p:cNvSpPr/>
          <p:nvPr/>
        </p:nvSpPr>
        <p:spPr>
          <a:xfrm>
            <a:off x="6976872" y="2514600"/>
            <a:ext cx="4206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2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กำไรผันผวนตามราคาน้ำมัน ก๊าซ และสเปรดโรงกลั่น/ปิโตรเคมี</a:t>
            </a:r>
            <a:endParaRPr lang="en-US" sz="1020" dirty="0"/>
          </a:p>
        </p:txBody>
      </p:sp>
      <p:sp>
        <p:nvSpPr>
          <p:cNvPr id="19" name="Text 17"/>
          <p:cNvSpPr/>
          <p:nvPr/>
        </p:nvSpPr>
        <p:spPr>
          <a:xfrm>
            <a:off x="6739128" y="3154680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F9731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●</a:t>
            </a:r>
            <a:endParaRPr lang="en-US" sz="750" dirty="0"/>
          </a:p>
        </p:txBody>
      </p:sp>
      <p:sp>
        <p:nvSpPr>
          <p:cNvPr id="20" name="Text 18"/>
          <p:cNvSpPr/>
          <p:nvPr/>
        </p:nvSpPr>
        <p:spPr>
          <a:xfrm>
            <a:off x="6976872" y="3136392"/>
            <a:ext cx="4206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2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นโยบายรัฐและราคาพลังงานในประเทศอาจกดดัน Margin</a:t>
            </a:r>
            <a:endParaRPr lang="en-US" sz="1020" dirty="0"/>
          </a:p>
        </p:txBody>
      </p:sp>
      <p:sp>
        <p:nvSpPr>
          <p:cNvPr id="21" name="Text 19"/>
          <p:cNvSpPr/>
          <p:nvPr/>
        </p:nvSpPr>
        <p:spPr>
          <a:xfrm>
            <a:off x="6739128" y="3776472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F9731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●</a:t>
            </a:r>
            <a:endParaRPr lang="en-US" sz="750" dirty="0"/>
          </a:p>
        </p:txBody>
      </p:sp>
      <p:sp>
        <p:nvSpPr>
          <p:cNvPr id="22" name="Text 20"/>
          <p:cNvSpPr/>
          <p:nvPr/>
        </p:nvSpPr>
        <p:spPr>
          <a:xfrm>
            <a:off x="6976872" y="3758184"/>
            <a:ext cx="4206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2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Payout Ratio สูงขึ้น ขณะที่ EPS ลดลง — ต้องติดตามกำไรปีต่อไป</a:t>
            </a:r>
            <a:endParaRPr lang="en-US" sz="1020" dirty="0"/>
          </a:p>
        </p:txBody>
      </p:sp>
      <p:sp>
        <p:nvSpPr>
          <p:cNvPr id="23" name="Text 21"/>
          <p:cNvSpPr/>
          <p:nvPr/>
        </p:nvSpPr>
        <p:spPr>
          <a:xfrm>
            <a:off x="6739128" y="4398264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F9731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●</a:t>
            </a:r>
            <a:endParaRPr lang="en-US" sz="750" dirty="0"/>
          </a:p>
        </p:txBody>
      </p:sp>
      <p:sp>
        <p:nvSpPr>
          <p:cNvPr id="24" name="Text 22"/>
          <p:cNvSpPr/>
          <p:nvPr/>
        </p:nvSpPr>
        <p:spPr>
          <a:xfrm>
            <a:off x="6976872" y="4379976"/>
            <a:ext cx="4206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2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Energy Transition และ CAPEX ใหม่อาจกระทบผลตอบแทนระยะยาว</a:t>
            </a:r>
            <a:endParaRPr lang="en-US" sz="1020" dirty="0"/>
          </a:p>
        </p:txBody>
      </p:sp>
      <p:sp>
        <p:nvSpPr>
          <p:cNvPr id="25" name="Text 23"/>
          <p:cNvSpPr/>
          <p:nvPr/>
        </p:nvSpPr>
        <p:spPr>
          <a:xfrm>
            <a:off x="502920" y="6510528"/>
            <a:ext cx="9692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7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Source: PTT Financial Highlights; SET Factsheet as of 14 Aug 2026 for valuation datapoints.</a:t>
            </a:r>
            <a:endParaRPr lang="en-US" sz="670" dirty="0"/>
          </a:p>
        </p:txBody>
      </p:sp>
      <p:sp>
        <p:nvSpPr>
          <p:cNvPr id="26" name="Text 24"/>
          <p:cNvSpPr/>
          <p:nvPr/>
        </p:nvSpPr>
        <p:spPr>
          <a:xfrm>
            <a:off x="10332720" y="6510528"/>
            <a:ext cx="13258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7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PTT Financial Review</a:t>
            </a:r>
            <a:endParaRPr lang="en-US" sz="67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8778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FFFFF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กรอบตัดสินใจสำหรับผู้ลงทุนรายย่อย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502920" y="841248"/>
            <a:ext cx="94183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ไม่จำเป็นต้องทำนายราคาพลังงานให้ถูกทุกปี แต่ต้องซื้อด้วยวินัยและติดตามตัวชี้วัดที่สำคัญ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02920" y="1216152"/>
            <a:ext cx="1115568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777240" y="1508760"/>
            <a:ext cx="3840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ข้อสรุปเชิงลงทุน</a:t>
            </a:r>
            <a:endParaRPr lang="en-US" sz="1900" dirty="0"/>
          </a:p>
        </p:txBody>
      </p:sp>
      <p:sp>
        <p:nvSpPr>
          <p:cNvPr id="6" name="Text 4"/>
          <p:cNvSpPr/>
          <p:nvPr/>
        </p:nvSpPr>
        <p:spPr>
          <a:xfrm>
            <a:off x="795528" y="2011680"/>
            <a:ext cx="4892040" cy="10607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3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PTT เหมาะกับพอร์ตระยะยาวในบทบาทหุ้นพลังงานขนาดใหญ่และหุ้นปันผล แต่ปี 2567 บอกชัดว่ากำไรมีวัฏจักร จึงควรใช้วิธีทยอยสะสมเมื่อ Valuation มีส่วนเผื่อความปลอดภัย</a:t>
            </a:r>
            <a:endParaRPr lang="en-US" sz="1330" dirty="0"/>
          </a:p>
        </p:txBody>
      </p:sp>
      <p:sp>
        <p:nvSpPr>
          <p:cNvPr id="7" name="Shape 5"/>
          <p:cNvSpPr/>
          <p:nvPr/>
        </p:nvSpPr>
        <p:spPr>
          <a:xfrm>
            <a:off x="6263640" y="1508760"/>
            <a:ext cx="5166360" cy="1097280"/>
          </a:xfrm>
          <a:prstGeom prst="roundRect">
            <a:avLst>
              <a:gd name="adj" fmla="val 5000"/>
            </a:avLst>
          </a:prstGeom>
          <a:solidFill>
            <a:srgbClr val="111827"/>
          </a:solidFill>
          <a:ln w="12700">
            <a:solidFill>
              <a:srgbClr val="334155">
                <a:alpha val="80000"/>
              </a:srgbClr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537960" y="1746504"/>
            <a:ext cx="2286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FFFFFF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Valuation Snapshot</a:t>
            </a:r>
            <a:endParaRPr lang="en-US" sz="1350" dirty="0"/>
          </a:p>
        </p:txBody>
      </p:sp>
      <p:sp>
        <p:nvSpPr>
          <p:cNvPr id="9" name="Text 7"/>
          <p:cNvSpPr/>
          <p:nvPr/>
        </p:nvSpPr>
        <p:spPr>
          <a:xfrm>
            <a:off x="6537960" y="2112264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94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Price 39.75 | P/E 9.11x | P/BV 0.94x | EV/EBITDA 5.04x</a:t>
            </a:r>
            <a:endParaRPr lang="en-US" sz="940" dirty="0"/>
          </a:p>
        </p:txBody>
      </p:sp>
      <p:sp>
        <p:nvSpPr>
          <p:cNvPr id="10" name="Text 8"/>
          <p:cNvSpPr/>
          <p:nvPr/>
        </p:nvSpPr>
        <p:spPr>
          <a:xfrm>
            <a:off x="6309360" y="3044952"/>
            <a:ext cx="3840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3 สิ่งที่ต้องติดตามทุกปี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6355080" y="3721608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F9731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●</a:t>
            </a:r>
            <a:endParaRPr lang="en-US" sz="750" dirty="0"/>
          </a:p>
        </p:txBody>
      </p:sp>
      <p:sp>
        <p:nvSpPr>
          <p:cNvPr id="12" name="Text 10"/>
          <p:cNvSpPr/>
          <p:nvPr/>
        </p:nvSpPr>
        <p:spPr>
          <a:xfrm>
            <a:off x="6592824" y="3703320"/>
            <a:ext cx="4846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2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EPS และ Net Profit Margin ฟื้นหรืออ่อนต่อ</a:t>
            </a:r>
            <a:endParaRPr lang="en-US" sz="1020" dirty="0"/>
          </a:p>
        </p:txBody>
      </p:sp>
      <p:sp>
        <p:nvSpPr>
          <p:cNvPr id="13" name="Text 11"/>
          <p:cNvSpPr/>
          <p:nvPr/>
        </p:nvSpPr>
        <p:spPr>
          <a:xfrm>
            <a:off x="6355080" y="4315968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14B8A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●</a:t>
            </a:r>
            <a:endParaRPr lang="en-US" sz="750" dirty="0"/>
          </a:p>
        </p:txBody>
      </p:sp>
      <p:sp>
        <p:nvSpPr>
          <p:cNvPr id="14" name="Text 12"/>
          <p:cNvSpPr/>
          <p:nvPr/>
        </p:nvSpPr>
        <p:spPr>
          <a:xfrm>
            <a:off x="6592824" y="4297680"/>
            <a:ext cx="4846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2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DPS เทียบกับ Payout Ratio ยังยั่งยืนหรือไม่</a:t>
            </a:r>
            <a:endParaRPr lang="en-US" sz="1020" dirty="0"/>
          </a:p>
        </p:txBody>
      </p:sp>
      <p:sp>
        <p:nvSpPr>
          <p:cNvPr id="15" name="Text 13"/>
          <p:cNvSpPr/>
          <p:nvPr/>
        </p:nvSpPr>
        <p:spPr>
          <a:xfrm>
            <a:off x="6355080" y="4910328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38BDF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●</a:t>
            </a:r>
            <a:endParaRPr lang="en-US" sz="750" dirty="0"/>
          </a:p>
        </p:txBody>
      </p:sp>
      <p:sp>
        <p:nvSpPr>
          <p:cNvPr id="16" name="Text 14"/>
          <p:cNvSpPr/>
          <p:nvPr/>
        </p:nvSpPr>
        <p:spPr>
          <a:xfrm>
            <a:off x="6592824" y="4892040"/>
            <a:ext cx="4846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20" dirty="0">
                <a:solidFill>
                  <a:srgbClr val="E2E8F0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หนี้สิน/ส่วนทุนและกระแสเงินสดยังรองรับ CAPEX ได้หรือไม่</a:t>
            </a:r>
            <a:endParaRPr lang="en-US" sz="1020" dirty="0"/>
          </a:p>
        </p:txBody>
      </p:sp>
      <p:sp>
        <p:nvSpPr>
          <p:cNvPr id="17" name="Shape 15"/>
          <p:cNvSpPr/>
          <p:nvPr/>
        </p:nvSpPr>
        <p:spPr>
          <a:xfrm>
            <a:off x="777240" y="3730752"/>
            <a:ext cx="5029200" cy="1691640"/>
          </a:xfrm>
          <a:prstGeom prst="roundRect">
            <a:avLst>
              <a:gd name="adj" fmla="val 3243"/>
            </a:avLst>
          </a:prstGeom>
          <a:solidFill>
            <a:srgbClr val="0B1220"/>
          </a:solidFill>
          <a:ln w="12700">
            <a:solidFill>
              <a:srgbClr val="14B8A6">
                <a:alpha val="80000"/>
              </a:srgbClr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1051560" y="3977640"/>
            <a:ext cx="2286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4B8A6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Action Plan</a:t>
            </a:r>
            <a:endParaRPr lang="en-US" sz="1500" dirty="0"/>
          </a:p>
        </p:txBody>
      </p:sp>
      <p:sp>
        <p:nvSpPr>
          <p:cNvPr id="19" name="Text 17"/>
          <p:cNvSpPr/>
          <p:nvPr/>
        </p:nvSpPr>
        <p:spPr>
          <a:xfrm>
            <a:off x="1051560" y="4416552"/>
            <a:ext cx="44348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20" dirty="0">
                <a:solidFill>
                  <a:srgbClr val="CBD5E1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สำหรับผู้ถือยาว: แบ่งไม้ซื้อ / เน้นราคาที่ต่ำกว่า Book Value หรือมี Dividend Yield ที่ชดเชยความเสี่ยง / ทบทวนงบปีละครั้งหลังประกาศผล</a:t>
            </a:r>
            <a:endParaRPr lang="en-US" sz="1020" dirty="0"/>
          </a:p>
        </p:txBody>
      </p:sp>
      <p:sp>
        <p:nvSpPr>
          <p:cNvPr id="20" name="Text 18"/>
          <p:cNvSpPr/>
          <p:nvPr/>
        </p:nvSpPr>
        <p:spPr>
          <a:xfrm>
            <a:off x="777240" y="5843016"/>
            <a:ext cx="5486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หมายเหตุ: เนื้อหานี้เป็นการวิเคราะห์เชิงการศึกษา ไม่ใช่คำแนะนำซื้อขายหลักทรัพย์</a:t>
            </a:r>
            <a:endParaRPr lang="en-US" sz="800" dirty="0"/>
          </a:p>
        </p:txBody>
      </p:sp>
      <p:sp>
        <p:nvSpPr>
          <p:cNvPr id="21" name="Text 19"/>
          <p:cNvSpPr/>
          <p:nvPr/>
        </p:nvSpPr>
        <p:spPr>
          <a:xfrm>
            <a:off x="502920" y="6510528"/>
            <a:ext cx="9692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7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Source: SET Factsheet as of 14 Aug 2026 (valuation), PTT Investor Relations Financial Highlights (financial comparison).</a:t>
            </a:r>
            <a:endParaRPr lang="en-US" sz="670" dirty="0"/>
          </a:p>
        </p:txBody>
      </p:sp>
      <p:sp>
        <p:nvSpPr>
          <p:cNvPr id="22" name="Text 20"/>
          <p:cNvSpPr/>
          <p:nvPr/>
        </p:nvSpPr>
        <p:spPr>
          <a:xfrm>
            <a:off x="10332720" y="6510528"/>
            <a:ext cx="13258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70" dirty="0">
                <a:solidFill>
                  <a:srgbClr val="94A3B8"/>
                </a:solidFill>
                <a:latin typeface="Noto Sans Thai" pitchFamily="34" charset="0"/>
                <a:ea typeface="Noto Sans Thai" pitchFamily="34" charset="-122"/>
                <a:cs typeface="Noto Sans Thai" pitchFamily="34" charset="-120"/>
              </a:rPr>
              <a:t>PTT Financial Review</a:t>
            </a:r>
            <a:endParaRPr lang="en-US" sz="67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Noto Sans Thai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Noto Sans Tha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OpenAI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PTT Financial Review 2566-2567</dc:title>
  <dc:subject>PTT Financial Performance Comparison 2023-2024</dc:subject>
  <dc:creator>OpenAI</dc:creator>
  <cp:lastModifiedBy>OpenAI</cp:lastModifiedBy>
  <cp:revision>1</cp:revision>
  <dcterms:created xsi:type="dcterms:W3CDTF">2026-08-17T06:31:26Z</dcterms:created>
  <dcterms:modified xsi:type="dcterms:W3CDTF">2026-08-17T06:31:26Z</dcterms:modified>
</cp:coreProperties>
</file>