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6" Type="http://schemas.openxmlformats.org/officeDocument/2006/relationships/image" Target="../media/image25.png"/><Relationship Id="rId7" Type="http://schemas.openxmlformats.org/officeDocument/2006/relationships/image" Target="../media/image26.png"/><Relationship Id="rId8" Type="http://schemas.openxmlformats.org/officeDocument/2006/relationships/image" Target="../media/image27.png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5" Type="http://schemas.openxmlformats.org/officeDocument/2006/relationships/image" Target="../media/image30.png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5" Type="http://schemas.openxmlformats.org/officeDocument/2006/relationships/image" Target="../media/image33.png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34.png"/><Relationship Id="rId4" Type="http://schemas.openxmlformats.org/officeDocument/2006/relationships/image" Target="../media/image35.png"/><Relationship Id="rId5" Type="http://schemas.openxmlformats.org/officeDocument/2006/relationships/image" Target="../media/image36.png"/><Relationship Id="rId6" Type="http://schemas.openxmlformats.org/officeDocument/2006/relationships/image" Target="../media/image37.png"/><Relationship Id="rId7" Type="http://schemas.openxmlformats.org/officeDocument/2006/relationships/image" Target="../media/image38.png"/><Relationship Id="rId8" Type="http://schemas.openxmlformats.org/officeDocument/2006/relationships/image" Target="../media/image39.png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40.png"/><Relationship Id="rId4" Type="http://schemas.openxmlformats.org/officeDocument/2006/relationships/image" Target="../media/image41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8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5.png"/><Relationship Id="rId4" Type="http://schemas.openxmlformats.org/officeDocument/2006/relationships/image" Target="../media/image11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12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7" Type="http://schemas.openxmlformats.org/officeDocument/2006/relationships/image" Target="../media/image17.png"/><Relationship Id="rId8" Type="http://schemas.openxmlformats.org/officeDocument/2006/relationships/image" Target="../media/image18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19.png"/><Relationship Id="rId4" Type="http://schemas.openxmlformats.org/officeDocument/2006/relationships/image" Target="../media/image20.pn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5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0675" y="2071687"/>
            <a:ext cx="9010650" cy="2714476"/>
          </a:xfrm>
          <a:prstGeom prst="rect">
            <a:avLst/>
          </a:prstGeom>
        </p:spPr>
      </p:pic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2400" y="2290762"/>
            <a:ext cx="4267200" cy="4095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95437" y="2890837"/>
            <a:ext cx="9001125" cy="73149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ts val="5759"/>
              </a:lnSpc>
            </a:pPr>
            <a:r>
              <a:rPr b="0" sz="4800" i="0" u="none">
                <a:solidFill>
                  <a:srgbClr val="1E3A8A"/>
                </a:solidFill>
                <a:latin typeface="Mitr SemiBold"/>
              </a:rPr>
              <a:t>กระต่ายกับเต่า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09750" y="3774727"/>
            <a:ext cx="8572500" cy="7923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ts val="3120"/>
              </a:lnSpc>
            </a:pPr>
            <a:r>
              <a:rPr b="0" sz="1950" i="0" u="none">
                <a:solidFill>
                  <a:srgbClr val="475569"/>
                </a:solidFill>
                <a:latin typeface="Prompt"/>
              </a:rPr>
              <a:t>มาร่วมลุ้นและเรียนรู้ไปกับบทเรียนเรื่องความพยายามและการไม่ประมาท ของเจ้ากระต่ายเจ้าลมกรดและเต่าน้อยต้วมเตี้ยมกันเลยจ้า!</a:t>
            </a:r>
          </a:p>
        </p:txBody>
      </p:sp>
      <p:pic>
        <p:nvPicPr>
          <p:cNvPr id="7" name="Picture 6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52900" y="2405062"/>
            <a:ext cx="190500" cy="190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" y="2443162"/>
            <a:ext cx="3492549" cy="2286000"/>
          </a:xfrm>
          <a:prstGeom prst="rect">
            <a:avLst/>
          </a:prstGeom>
        </p:spPr>
      </p:pic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9799" y="2443162"/>
            <a:ext cx="3492549" cy="2286000"/>
          </a:xfrm>
          <a:prstGeom prst="rect">
            <a:avLst/>
          </a:prstGeom>
        </p:spPr>
      </p:pic>
      <p:pic>
        <p:nvPicPr>
          <p:cNvPr id="5" name="Picture 4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28099" y="2443162"/>
            <a:ext cx="3492549" cy="2286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71500" y="4881562"/>
            <a:ext cx="3492549" cy="304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ts val="2400"/>
              </a:lnSpc>
            </a:pPr>
            <a:r>
              <a:rPr b="0" sz="1500" i="0" u="none">
                <a:solidFill>
                  <a:srgbClr val="1E293B"/>
                </a:solidFill>
                <a:latin typeface="Prompt Medium"/>
              </a:rPr>
              <a:t>เต่าน้อยเข้าเส้นชัยสำเร็จ!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49799" y="4881562"/>
            <a:ext cx="3492549" cy="304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ts val="2400"/>
              </a:lnSpc>
            </a:pPr>
            <a:r>
              <a:rPr b="0" sz="1500" i="0" u="none">
                <a:solidFill>
                  <a:srgbClr val="1E293B"/>
                </a:solidFill>
                <a:latin typeface="Prompt Medium"/>
              </a:rPr>
              <a:t>กระต่ายตื่นขึ้นมาตกใจสุดขีด!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128099" y="4881562"/>
            <a:ext cx="3492549" cy="304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ts val="2400"/>
              </a:lnSpc>
            </a:pPr>
            <a:r>
              <a:rPr b="0" sz="1500" i="0" u="none">
                <a:solidFill>
                  <a:srgbClr val="1E293B"/>
                </a:solidFill>
                <a:latin typeface="Prompt Medium"/>
              </a:rPr>
              <a:t>กระต่ายยอมรับและเป็นเพื่อนกัน</a:t>
            </a:r>
          </a:p>
        </p:txBody>
      </p:sp>
      <p:pic>
        <p:nvPicPr>
          <p:cNvPr id="9" name="Picture 8" descr="ima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" y="2481262"/>
            <a:ext cx="3416349" cy="2209800"/>
          </a:xfrm>
          <a:prstGeom prst="rect">
            <a:avLst/>
          </a:prstGeom>
        </p:spPr>
      </p:pic>
      <p:pic>
        <p:nvPicPr>
          <p:cNvPr id="10" name="Picture 9" descr="image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10225" y="2481262"/>
            <a:ext cx="971550" cy="228600"/>
          </a:xfrm>
          <a:prstGeom prst="rect">
            <a:avLst/>
          </a:prstGeom>
        </p:spPr>
      </p:pic>
      <p:pic>
        <p:nvPicPr>
          <p:cNvPr id="11" name="Picture 10" descr="image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66199" y="2481262"/>
            <a:ext cx="3416349" cy="22098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71500" y="476250"/>
            <a:ext cx="11601450" cy="60007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0" sz="3000" i="0" u="none">
                <a:solidFill>
                  <a:srgbClr val="1E3A8A"/>
                </a:solidFill>
                <a:latin typeface="Mitr SemiBold"/>
              </a:rPr>
              <a:t>วินาทีแห่งชัยชนะ!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1571625" y="1906190"/>
            <a:ext cx="9048750" cy="1119931"/>
          </a:xfrm>
          <a:prstGeom prst="roundRect">
            <a:avLst>
              <a:gd name="adj" fmla="val 13607"/>
            </a:avLst>
          </a:prstGeom>
          <a:solidFill>
            <a:srgbClr val="FEFCE8"/>
          </a:solidFill>
          <a:ln w="19050">
            <a:solidFill>
              <a:srgbClr val="FEF08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2190750" y="2096690"/>
            <a:ext cx="8201025" cy="738931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2640"/>
              </a:lnSpc>
            </a:pPr>
            <a:r>
              <a:rPr b="1" sz="1650" i="0" u="none">
                <a:solidFill>
                  <a:srgbClr val="854D0E"/>
                </a:solidFill>
                <a:latin typeface="Prompt"/>
              </a:rPr>
              <a:t>ความพยายามอยู่ที่ไหน ความสำเร็จอยู่ที่นั่น:</a:t>
            </a:r>
            <a:r>
              <a:rPr b="0" sz="1650" i="0" u="none">
                <a:solidFill>
                  <a:srgbClr val="334155"/>
                </a:solidFill>
                <a:latin typeface="Prompt"/>
              </a:rPr>
              <a:t> แม้เราจะเดินช้าหรือทำสิ่งใดได้ช้า แต่ถ้าเราตั้งใจและทำอย่างสม่ำเสมอ เราก็จะทำสำเร็จได้อย่างแน่นอนครับ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571625" y="3216622"/>
            <a:ext cx="9048750" cy="1119931"/>
          </a:xfrm>
          <a:prstGeom prst="roundRect">
            <a:avLst>
              <a:gd name="adj" fmla="val 13607"/>
            </a:avLst>
          </a:prstGeom>
          <a:solidFill>
            <a:srgbClr val="FEFCE8"/>
          </a:solidFill>
          <a:ln w="19050">
            <a:solidFill>
              <a:srgbClr val="FEF08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2190750" y="3407122"/>
            <a:ext cx="8201025" cy="738931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2640"/>
              </a:lnSpc>
            </a:pPr>
            <a:r>
              <a:rPr b="1" sz="1650" i="0" u="none">
                <a:solidFill>
                  <a:srgbClr val="854D0E"/>
                </a:solidFill>
                <a:latin typeface="Prompt"/>
              </a:rPr>
              <a:t>อย่าประมาทและอย่าดูถูกผู้อื่น:</a:t>
            </a:r>
            <a:r>
              <a:rPr b="0" sz="1650" i="0" u="none">
                <a:solidFill>
                  <a:srgbClr val="334155"/>
                </a:solidFill>
                <a:latin typeface="Prompt"/>
              </a:rPr>
              <a:t> คนที่เก่งกว่าแต่ประมาท ก็อาจจะพ่ายแพ้ให้กับคนที่มีความพยายามได้นะเด็กๆ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571625" y="4527053"/>
            <a:ext cx="9048750" cy="1119931"/>
          </a:xfrm>
          <a:prstGeom prst="roundRect">
            <a:avLst>
              <a:gd name="adj" fmla="val 13607"/>
            </a:avLst>
          </a:prstGeom>
          <a:solidFill>
            <a:srgbClr val="FEFCE8"/>
          </a:solidFill>
          <a:ln w="19050">
            <a:solidFill>
              <a:srgbClr val="FEF08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2190750" y="4717553"/>
            <a:ext cx="8201025" cy="738931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2640"/>
              </a:lnSpc>
            </a:pPr>
            <a:r>
              <a:rPr b="1" sz="1650" i="0" u="none">
                <a:solidFill>
                  <a:srgbClr val="854D0E"/>
                </a:solidFill>
                <a:latin typeface="Prompt"/>
              </a:rPr>
              <a:t>รู้จักให้อภัยและเป็นมิตรต่อกัน:</a:t>
            </a:r>
            <a:r>
              <a:rPr b="0" sz="1650" i="0" u="none">
                <a:solidFill>
                  <a:srgbClr val="334155"/>
                </a:solidFill>
                <a:latin typeface="Prompt"/>
              </a:rPr>
              <a:t> เมื่อการแข่งขันจบลง ทั้งกระต่ายและเต่าก็กอดคอเป็นเพื่อนที่ดีต่อกัน</a:t>
            </a:r>
          </a:p>
        </p:txBody>
      </p:sp>
      <p:sp>
        <p:nvSpPr>
          <p:cNvPr id="9" name="Rectangle 8"/>
          <p:cNvSpPr/>
          <p:nvPr/>
        </p:nvSpPr>
        <p:spPr>
          <a:xfrm>
            <a:off x="1571625" y="3007072"/>
            <a:ext cx="9048750" cy="19050"/>
          </a:xfrm>
          <a:prstGeom prst="rect">
            <a:avLst/>
          </a:prstGeom>
          <a:solidFill>
            <a:srgbClr val="FEF08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1571625" y="4317503"/>
            <a:ext cx="9048750" cy="19050"/>
          </a:xfrm>
          <a:prstGeom prst="rect">
            <a:avLst/>
          </a:prstGeom>
          <a:solidFill>
            <a:srgbClr val="FEF08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1571625" y="5627935"/>
            <a:ext cx="9048750" cy="19050"/>
          </a:xfrm>
          <a:prstGeom prst="rect">
            <a:avLst/>
          </a:prstGeom>
          <a:solidFill>
            <a:srgbClr val="FEF08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2" name="Picture 11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1175" y="2130028"/>
            <a:ext cx="304800" cy="276225"/>
          </a:xfrm>
          <a:prstGeom prst="rect">
            <a:avLst/>
          </a:prstGeom>
        </p:spPr>
      </p:pic>
      <p:pic>
        <p:nvPicPr>
          <p:cNvPr id="13" name="Picture 12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1175" y="3440459"/>
            <a:ext cx="266700" cy="276225"/>
          </a:xfrm>
          <a:prstGeom prst="rect">
            <a:avLst/>
          </a:prstGeom>
        </p:spPr>
      </p:pic>
      <p:pic>
        <p:nvPicPr>
          <p:cNvPr id="14" name="Picture 13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81175" y="4750891"/>
            <a:ext cx="266700" cy="27622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71500" y="476250"/>
            <a:ext cx="11601450" cy="60007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0" sz="3000" i="0" u="none">
                <a:solidFill>
                  <a:srgbClr val="1E3A8A"/>
                </a:solidFill>
                <a:latin typeface="Mitr SemiBold"/>
              </a:rPr>
              <a:t>ข้อคิดน่ารู้จากนิทาน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" y="1663005"/>
            <a:ext cx="11049000" cy="3531840"/>
          </a:xfrm>
          <a:prstGeom prst="rect">
            <a:avLst/>
          </a:prstGeom>
        </p:spPr>
      </p:pic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48050" y="4147095"/>
            <a:ext cx="5295900" cy="5429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25341" y="2167830"/>
            <a:ext cx="10541317" cy="96202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b="1" sz="4800" i="0" u="none">
                <a:solidFill>
                  <a:srgbClr val="166534"/>
                </a:solidFill>
                <a:latin typeface="Mitr"/>
              </a:rPr>
              <a:t>จบแล้วจ้า! สนุกไหมเอ่ย?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76325" y="3320355"/>
            <a:ext cx="10039350" cy="42669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b="0" sz="2100" i="0" u="none">
                <a:solidFill>
                  <a:srgbClr val="15803D"/>
                </a:solidFill>
                <a:latin typeface="Prompt"/>
              </a:rPr>
              <a:t>เด็กๆ ชอบตัวละครไหนในเรื่องกระต่ายกับเต่ามากที่สุดครับ?</a:t>
            </a:r>
          </a:p>
        </p:txBody>
      </p:sp>
      <p:pic>
        <p:nvPicPr>
          <p:cNvPr id="7" name="Picture 6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33800" y="4309020"/>
            <a:ext cx="266700" cy="2095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743075" y="1522362"/>
            <a:ext cx="8705850" cy="78477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1743075" y="2307133"/>
            <a:ext cx="8705850" cy="78477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1743075" y="3091904"/>
            <a:ext cx="8705850" cy="78477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743075" y="3876675"/>
            <a:ext cx="8705850" cy="78477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1743075" y="4661445"/>
            <a:ext cx="8705850" cy="78477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ectangle 7"/>
          <p:cNvSpPr/>
          <p:nvPr/>
        </p:nvSpPr>
        <p:spPr>
          <a:xfrm>
            <a:off x="1743075" y="2297608"/>
            <a:ext cx="8705850" cy="9525"/>
          </a:xfrm>
          <a:prstGeom prst="rect">
            <a:avLst/>
          </a:prstGeom>
          <a:solidFill>
            <a:srgbClr val="75757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1743075" y="2297608"/>
            <a:ext cx="8705850" cy="9525"/>
          </a:xfrm>
          <a:prstGeom prst="rect">
            <a:avLst/>
          </a:prstGeom>
          <a:solidFill>
            <a:srgbClr val="75757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1743075" y="3082379"/>
            <a:ext cx="8705850" cy="9525"/>
          </a:xfrm>
          <a:prstGeom prst="rect">
            <a:avLst/>
          </a:prstGeom>
          <a:solidFill>
            <a:srgbClr val="75757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1743075" y="3082379"/>
            <a:ext cx="8705850" cy="9525"/>
          </a:xfrm>
          <a:prstGeom prst="rect">
            <a:avLst/>
          </a:prstGeom>
          <a:solidFill>
            <a:srgbClr val="75757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ectangle 11"/>
          <p:cNvSpPr/>
          <p:nvPr/>
        </p:nvSpPr>
        <p:spPr>
          <a:xfrm>
            <a:off x="1743075" y="3867150"/>
            <a:ext cx="8705850" cy="9525"/>
          </a:xfrm>
          <a:prstGeom prst="rect">
            <a:avLst/>
          </a:prstGeom>
          <a:solidFill>
            <a:srgbClr val="75757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1743075" y="3867150"/>
            <a:ext cx="8705850" cy="9525"/>
          </a:xfrm>
          <a:prstGeom prst="rect">
            <a:avLst/>
          </a:prstGeom>
          <a:solidFill>
            <a:srgbClr val="75757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1743075" y="4651920"/>
            <a:ext cx="8705850" cy="9525"/>
          </a:xfrm>
          <a:prstGeom prst="rect">
            <a:avLst/>
          </a:prstGeom>
          <a:solidFill>
            <a:srgbClr val="75757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1743075" y="4651920"/>
            <a:ext cx="8705850" cy="9525"/>
          </a:xfrm>
          <a:prstGeom prst="rect">
            <a:avLst/>
          </a:prstGeom>
          <a:solidFill>
            <a:srgbClr val="75757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1743075" y="5436691"/>
            <a:ext cx="8705850" cy="9525"/>
          </a:xfrm>
          <a:prstGeom prst="rect">
            <a:avLst/>
          </a:prstGeom>
          <a:solidFill>
            <a:srgbClr val="75757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1743075" y="5436691"/>
            <a:ext cx="8705850" cy="9525"/>
          </a:xfrm>
          <a:prstGeom prst="rect">
            <a:avLst/>
          </a:prstGeom>
          <a:solidFill>
            <a:srgbClr val="75757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8" name="Picture 17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3075" y="1671786"/>
            <a:ext cx="857250" cy="47625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2838450" y="1665237"/>
            <a:ext cx="7610475" cy="19809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1560"/>
              </a:lnSpc>
            </a:pPr>
            <a:r>
              <a:rPr b="0" sz="975" i="0" u="none">
                <a:solidFill>
                  <a:srgbClr val="334155"/>
                </a:solidFill>
                <a:latin typeface="Prompt"/>
              </a:rPr>
              <a:t>https://mediaproxy.tvtropes.org/width/1200/https://static.tvtropes.org/pmwiki/pub/images/img_1993_3.jpeg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838450" y="1910953"/>
            <a:ext cx="7610475" cy="2437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1920"/>
              </a:lnSpc>
            </a:pPr>
            <a:r>
              <a:rPr b="0" sz="1200" i="0" u="none">
                <a:solidFill>
                  <a:srgbClr val="334155"/>
                </a:solidFill>
                <a:latin typeface="Prompt"/>
              </a:rPr>
              <a:t>Source: </a:t>
            </a:r>
            <a:r>
              <a:rPr b="0" sz="1200" i="0" u="none">
                <a:solidFill>
                  <a:srgbClr val="4F46E5"/>
                </a:solidFill>
                <a:latin typeface="Prompt"/>
              </a:rPr>
              <a:t>tvtropes.org</a:t>
            </a:r>
          </a:p>
        </p:txBody>
      </p:sp>
      <p:pic>
        <p:nvPicPr>
          <p:cNvPr id="21" name="Picture 20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3075" y="2456557"/>
            <a:ext cx="857250" cy="47625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838450" y="2450008"/>
            <a:ext cx="7610475" cy="19809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1560"/>
              </a:lnSpc>
            </a:pPr>
            <a:r>
              <a:rPr b="0" sz="975" i="0" u="none">
                <a:solidFill>
                  <a:srgbClr val="334155"/>
                </a:solidFill>
                <a:latin typeface="Prompt"/>
              </a:rPr>
              <a:t>https://media.craiyon.com/2025-07-17/S7dVOrFCQ6-yKOOrYAbcsA.webp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838450" y="2695723"/>
            <a:ext cx="7610475" cy="2437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1920"/>
              </a:lnSpc>
            </a:pPr>
            <a:r>
              <a:rPr b="0" sz="1200" i="0" u="none">
                <a:solidFill>
                  <a:srgbClr val="334155"/>
                </a:solidFill>
                <a:latin typeface="Prompt"/>
              </a:rPr>
              <a:t>Source: </a:t>
            </a:r>
            <a:r>
              <a:rPr b="0" sz="1200" i="0" u="none">
                <a:solidFill>
                  <a:srgbClr val="4F46E5"/>
                </a:solidFill>
                <a:latin typeface="Prompt"/>
              </a:rPr>
              <a:t>www.craiyon.com</a:t>
            </a:r>
          </a:p>
        </p:txBody>
      </p:sp>
      <p:pic>
        <p:nvPicPr>
          <p:cNvPr id="24" name="Picture 23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43075" y="3241327"/>
            <a:ext cx="857250" cy="47625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2838450" y="3234779"/>
            <a:ext cx="7610475" cy="19809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1560"/>
              </a:lnSpc>
            </a:pPr>
            <a:r>
              <a:rPr b="0" sz="975" i="0" u="none">
                <a:solidFill>
                  <a:srgbClr val="334155"/>
                </a:solidFill>
                <a:latin typeface="Prompt"/>
              </a:rPr>
              <a:t>https://media.easy-peasy.ai/663cf048-4608-43ae-89a6-bb0ed2464c0b/29ed6c44-911c-47d0-9237-7ccda8183ad6.png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838450" y="3480494"/>
            <a:ext cx="7610475" cy="2437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1920"/>
              </a:lnSpc>
            </a:pPr>
            <a:r>
              <a:rPr b="0" sz="1200" i="0" u="none">
                <a:solidFill>
                  <a:srgbClr val="334155"/>
                </a:solidFill>
                <a:latin typeface="Prompt"/>
              </a:rPr>
              <a:t>Source: </a:t>
            </a:r>
            <a:r>
              <a:rPr b="0" sz="1200" i="0" u="none">
                <a:solidFill>
                  <a:srgbClr val="4F46E5"/>
                </a:solidFill>
                <a:latin typeface="Prompt"/>
              </a:rPr>
              <a:t>easy-peasy.ai</a:t>
            </a:r>
          </a:p>
        </p:txBody>
      </p:sp>
      <p:pic>
        <p:nvPicPr>
          <p:cNvPr id="27" name="Picture 26" descr="ima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43075" y="4026098"/>
            <a:ext cx="857250" cy="476250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2838450" y="4019550"/>
            <a:ext cx="7610475" cy="19809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1560"/>
              </a:lnSpc>
            </a:pPr>
            <a:r>
              <a:rPr b="0" sz="975" i="0" u="none">
                <a:solidFill>
                  <a:srgbClr val="334155"/>
                </a:solidFill>
                <a:latin typeface="Prompt"/>
              </a:rPr>
              <a:t>https://www.lemon8-app.com/seo/image?item_id=7446841075060179499&amp;index=0&amp;sign=5495fb471a532bb91bff5f40f8ac8b67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838450" y="4265265"/>
            <a:ext cx="7610475" cy="2437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1920"/>
              </a:lnSpc>
            </a:pPr>
            <a:r>
              <a:rPr b="0" sz="1200" i="0" u="none">
                <a:solidFill>
                  <a:srgbClr val="334155"/>
                </a:solidFill>
                <a:latin typeface="Prompt"/>
              </a:rPr>
              <a:t>Source: </a:t>
            </a:r>
            <a:r>
              <a:rPr b="0" sz="1200" i="0" u="none">
                <a:solidFill>
                  <a:srgbClr val="4F46E5"/>
                </a:solidFill>
                <a:latin typeface="Prompt"/>
              </a:rPr>
              <a:t>www.lemon8-app.com</a:t>
            </a:r>
          </a:p>
        </p:txBody>
      </p:sp>
      <p:pic>
        <p:nvPicPr>
          <p:cNvPr id="30" name="Picture 29" descr="image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43075" y="4810869"/>
            <a:ext cx="857250" cy="476250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2838450" y="4804320"/>
            <a:ext cx="7610475" cy="19809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1560"/>
              </a:lnSpc>
            </a:pPr>
            <a:r>
              <a:rPr b="0" sz="975" i="0" u="none">
                <a:solidFill>
                  <a:srgbClr val="334155"/>
                </a:solidFill>
                <a:latin typeface="Prompt"/>
              </a:rPr>
              <a:t>https://lookaside.fbsbx.com/lookaside/crawler/media/?media_id=122161285868900851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838450" y="5050035"/>
            <a:ext cx="7610475" cy="2437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1920"/>
              </a:lnSpc>
            </a:pPr>
            <a:r>
              <a:rPr b="0" sz="1200" i="0" u="none">
                <a:solidFill>
                  <a:srgbClr val="334155"/>
                </a:solidFill>
                <a:latin typeface="Prompt"/>
              </a:rPr>
              <a:t>Source: </a:t>
            </a:r>
            <a:r>
              <a:rPr b="0" sz="1200" i="0" u="none">
                <a:solidFill>
                  <a:srgbClr val="4F46E5"/>
                </a:solidFill>
                <a:latin typeface="Prompt"/>
              </a:rPr>
              <a:t>www.facebook.com</a:t>
            </a:r>
          </a:p>
        </p:txBody>
      </p:sp>
      <p:pic>
        <p:nvPicPr>
          <p:cNvPr id="33" name="Picture 32" descr="image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43075" y="5595639"/>
            <a:ext cx="857250" cy="476250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2838450" y="5589091"/>
            <a:ext cx="7610475" cy="19809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1560"/>
              </a:lnSpc>
            </a:pPr>
            <a:r>
              <a:rPr b="0" sz="975" i="0" u="none">
                <a:solidFill>
                  <a:srgbClr val="334155"/>
                </a:solidFill>
                <a:latin typeface="Prompt"/>
              </a:rPr>
              <a:t>https://media.craiyon.com/2025-07-21/Somu671yTkaW4f79Vlp3mQ.webp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838450" y="5834806"/>
            <a:ext cx="7610475" cy="2437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1920"/>
              </a:lnSpc>
            </a:pPr>
            <a:r>
              <a:rPr b="0" sz="1200" i="0" u="none">
                <a:solidFill>
                  <a:srgbClr val="334155"/>
                </a:solidFill>
                <a:latin typeface="Prompt"/>
              </a:rPr>
              <a:t>Source: </a:t>
            </a:r>
            <a:r>
              <a:rPr b="0" sz="1200" i="0" u="none">
                <a:solidFill>
                  <a:srgbClr val="4F46E5"/>
                </a:solidFill>
                <a:latin typeface="Prompt"/>
              </a:rPr>
              <a:t>www.craiyon.com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71500" y="476250"/>
            <a:ext cx="11601450" cy="60007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0" sz="3000" i="0" u="none">
                <a:solidFill>
                  <a:srgbClr val="1E3A8A"/>
                </a:solidFill>
                <a:latin typeface="Mitr SemiBold"/>
              </a:rPr>
              <a:t>Image Sources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443037" y="3091904"/>
            <a:ext cx="9305925" cy="78477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1443037" y="3867150"/>
            <a:ext cx="9305925" cy="9525"/>
          </a:xfrm>
          <a:prstGeom prst="rect">
            <a:avLst/>
          </a:prstGeom>
          <a:solidFill>
            <a:srgbClr val="75757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1443037" y="3867150"/>
            <a:ext cx="9305925" cy="9525"/>
          </a:xfrm>
          <a:prstGeom prst="rect">
            <a:avLst/>
          </a:prstGeom>
          <a:solidFill>
            <a:srgbClr val="75757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6" name="Picture 5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3037" y="3241327"/>
            <a:ext cx="857250" cy="47625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38412" y="3234779"/>
            <a:ext cx="8210550" cy="19809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1560"/>
              </a:lnSpc>
            </a:pPr>
            <a:r>
              <a:rPr b="0" sz="975" i="0" u="none">
                <a:solidFill>
                  <a:srgbClr val="334155"/>
                </a:solidFill>
                <a:latin typeface="Prompt"/>
              </a:rPr>
              <a:t>https://lookaside.fbsbx.com/lookaside/crawler/media/?media_id=1248174907520252&amp;get_thumbnail=1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38412" y="3480494"/>
            <a:ext cx="8210550" cy="2437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1920"/>
              </a:lnSpc>
            </a:pPr>
            <a:r>
              <a:rPr b="0" sz="1200" i="0" u="none">
                <a:solidFill>
                  <a:srgbClr val="334155"/>
                </a:solidFill>
                <a:latin typeface="Prompt"/>
              </a:rPr>
              <a:t>Source: </a:t>
            </a:r>
            <a:r>
              <a:rPr b="0" sz="1200" i="0" u="none">
                <a:solidFill>
                  <a:srgbClr val="4F46E5"/>
                </a:solidFill>
                <a:latin typeface="Prompt"/>
              </a:rPr>
              <a:t>www.facebook.com</a:t>
            </a:r>
          </a:p>
        </p:txBody>
      </p:sp>
      <p:pic>
        <p:nvPicPr>
          <p:cNvPr id="9" name="Picture 8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3037" y="4026098"/>
            <a:ext cx="857250" cy="47625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538412" y="4019550"/>
            <a:ext cx="8210550" cy="19809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1560"/>
              </a:lnSpc>
            </a:pPr>
            <a:r>
              <a:rPr b="0" sz="975" i="0" u="none">
                <a:solidFill>
                  <a:srgbClr val="334155"/>
                </a:solidFill>
                <a:latin typeface="Prompt"/>
              </a:rPr>
              <a:t>https://www.storyberries.com/wp-content/uploads/2015/05/Bedtime-stories-Alice-in-Wonderland-by-Lewis-Carrol-fairy-tales-for-kids.jpg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538412" y="4265265"/>
            <a:ext cx="8210550" cy="2437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1920"/>
              </a:lnSpc>
            </a:pPr>
            <a:r>
              <a:rPr b="0" sz="1200" i="0" u="none">
                <a:solidFill>
                  <a:srgbClr val="334155"/>
                </a:solidFill>
                <a:latin typeface="Prompt"/>
              </a:rPr>
              <a:t>Source: </a:t>
            </a:r>
            <a:r>
              <a:rPr b="0" sz="1200" i="0" u="none">
                <a:solidFill>
                  <a:srgbClr val="4F46E5"/>
                </a:solidFill>
                <a:latin typeface="Prompt"/>
              </a:rPr>
              <a:t>www.storyberries.com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71500" y="476250"/>
            <a:ext cx="11601450" cy="60007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0" sz="3000" i="0" u="none">
                <a:solidFill>
                  <a:srgbClr val="1E3A8A"/>
                </a:solidFill>
                <a:latin typeface="Mitr SemiBold"/>
              </a:rPr>
              <a:t>Image Sources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0" y="2062162"/>
            <a:ext cx="5334000" cy="36195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1500" y="2500610"/>
            <a:ext cx="5600700" cy="4191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0" sz="2100" i="0" u="none">
                <a:solidFill>
                  <a:srgbClr val="0F766E"/>
                </a:solidFill>
                <a:latin typeface="Mitr Medium"/>
              </a:rPr>
              <a:t>กระต่ายผู้รวดเร็ว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71500" y="3034010"/>
            <a:ext cx="5334000" cy="100548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2640"/>
              </a:lnSpc>
            </a:pPr>
            <a:r>
              <a:rPr b="0" sz="1650" i="0" u="none">
                <a:solidFill>
                  <a:srgbClr val="334155"/>
                </a:solidFill>
                <a:latin typeface="Prompt"/>
              </a:rPr>
              <a:t>ณ ป่าใหญ่อันอุดมสมบูรณ์ มีกระต่ายตัวหนึ่งที่วิ่งได้เร็วมากๆ เจ้ากระต่ายมักจะวิ่งไปมาและพูดโม้อวดเพื่อนๆ สัตว์ในป่าเสมอว่า...</a:t>
            </a:r>
          </a:p>
        </p:txBody>
      </p:sp>
      <p:pic>
        <p:nvPicPr>
          <p:cNvPr id="6" name="Picture 5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00" y="4153792"/>
            <a:ext cx="5334000" cy="975121"/>
          </a:xfrm>
          <a:prstGeom prst="rect">
            <a:avLst/>
          </a:prstGeom>
        </p:spPr>
      </p:pic>
      <p:pic>
        <p:nvPicPr>
          <p:cNvPr id="7" name="Picture 6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24600" y="2100262"/>
            <a:ext cx="5257800" cy="35433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71500" y="476250"/>
            <a:ext cx="11601450" cy="60007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0" sz="3000" i="0" u="none">
                <a:solidFill>
                  <a:srgbClr val="1E3A8A"/>
                </a:solidFill>
                <a:latin typeface="Mitr SemiBold"/>
              </a:rPr>
              <a:t>เจ้ากระต่ายจอมโม้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71500" y="571500"/>
            <a:ext cx="5600700" cy="60007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0" sz="3000" i="0" u="none">
                <a:solidFill>
                  <a:srgbClr val="1E3A8A"/>
                </a:solidFill>
                <a:latin typeface="Mitr SemiBold"/>
              </a:rPr>
              <a:t>เจ้าเต่าน้อยต้วมเตี้ยม</a:t>
            </a:r>
          </a:p>
        </p:txBody>
      </p:sp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0" y="0"/>
            <a:ext cx="59055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1500" y="2782490"/>
            <a:ext cx="5600700" cy="4191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0" sz="2100" i="0" u="none">
                <a:solidFill>
                  <a:srgbClr val="0F766E"/>
                </a:solidFill>
                <a:latin typeface="Mitr Medium"/>
              </a:rPr>
              <a:t>ใจเย็นและไม่เคยย่อท้อ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1500" y="3315890"/>
            <a:ext cx="5334000" cy="670321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2640"/>
              </a:lnSpc>
            </a:pPr>
            <a:r>
              <a:rPr b="0" sz="1650" i="0" u="none">
                <a:solidFill>
                  <a:srgbClr val="334155"/>
                </a:solidFill>
                <a:latin typeface="Prompt"/>
              </a:rPr>
              <a:t>วันหนึ่ง เจ้าเต่าน้อยคลานต้วมเตี้ยมผ่านมาอย่างช้าๆ แม้จะก้าวไปทีละนิด แต่เต่าน้อยก็มีความมุ่งมั่นและใจเย็นเป็นที่สุด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1500" y="4138612"/>
            <a:ext cx="5334000" cy="670321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2640"/>
              </a:lnSpc>
            </a:pPr>
            <a:r>
              <a:rPr b="0" sz="1650" i="0" u="none">
                <a:solidFill>
                  <a:srgbClr val="334155"/>
                </a:solidFill>
                <a:latin typeface="Prompt"/>
              </a:rPr>
              <a:t>เมื่อเจ้ากระต่ายเห็นเข้า ก็หัวเราะเยาะเต่าน้อยด้วยความคึกคะนองทันที!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" y="2721471"/>
            <a:ext cx="5334000" cy="2300882"/>
          </a:xfrm>
          <a:prstGeom prst="rect">
            <a:avLst/>
          </a:prstGeom>
        </p:spPr>
      </p:pic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00" y="2721471"/>
            <a:ext cx="5334000" cy="230088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95350" y="3045321"/>
            <a:ext cx="4920615" cy="4191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0" sz="2100" i="0" u="none">
                <a:solidFill>
                  <a:srgbClr val="15803D"/>
                </a:solidFill>
                <a:latin typeface="Mitr Medium"/>
              </a:rPr>
              <a:t>กระต่ายล้อเลียน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95350" y="3578721"/>
            <a:ext cx="4686300" cy="100548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2640"/>
              </a:lnSpc>
            </a:pPr>
            <a:r>
              <a:rPr b="0" sz="1650" i="0" u="none">
                <a:solidFill>
                  <a:srgbClr val="334155"/>
                </a:solidFill>
                <a:latin typeface="Prompt"/>
              </a:rPr>
              <a:t>"นี่เจ้าเต่า! เดินช้าขนาดนี้ ชาติไหนจะถึงบ้านล่ะเนี่ย? ต่อให้ข้านอนรอครึ่งวัน ข้าก็วิ่งแซงเจ้าได้อย่างสบายๆ อยู่แล้ว ฮ่าฮ่า!"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610350" y="3045321"/>
            <a:ext cx="4920615" cy="4191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0" sz="2100" i="0" u="none">
                <a:solidFill>
                  <a:srgbClr val="15803D"/>
                </a:solidFill>
                <a:latin typeface="Mitr Medium"/>
              </a:rPr>
              <a:t>เต่าน้อยตอบรับคำท้า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610350" y="3578721"/>
            <a:ext cx="4686300" cy="100548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2640"/>
              </a:lnSpc>
            </a:pPr>
            <a:r>
              <a:rPr b="0" sz="1650" i="0" u="none">
                <a:solidFill>
                  <a:srgbClr val="334155"/>
                </a:solidFill>
                <a:latin typeface="Prompt"/>
              </a:rPr>
              <a:t>"ถึงข้าจะเดินช้า แต่ข้าก็มีความพยายามนะ! ถ้าอย่างนั้นเรามาลองวิ่งแข่งกันไหมล่ะกระต่าย?" เต่าน้อยเอ่ยท้าทายอย่างมั่นใจ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71500" y="476250"/>
            <a:ext cx="11601450" cy="60007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0" sz="3000" i="0" u="none">
                <a:solidFill>
                  <a:srgbClr val="1E3A8A"/>
                </a:solidFill>
                <a:latin typeface="Mitr SemiBold"/>
              </a:rPr>
              <a:t>การท้าทายวิ่งแข่ง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0" y="2062162"/>
            <a:ext cx="5334000" cy="36195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1500" y="2820590"/>
            <a:ext cx="5600700" cy="4191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0" sz="2100" i="0" u="none">
                <a:solidFill>
                  <a:srgbClr val="0F766E"/>
                </a:solidFill>
                <a:latin typeface="Mitr Medium"/>
              </a:rPr>
              <a:t>เหล่าสัตว์มาร่วมเชียร์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71500" y="3353990"/>
            <a:ext cx="5334000" cy="100548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2640"/>
              </a:lnSpc>
            </a:pPr>
            <a:r>
              <a:rPr b="0" sz="1650" i="0" u="none">
                <a:solidFill>
                  <a:srgbClr val="334155"/>
                </a:solidFill>
                <a:latin typeface="Prompt"/>
              </a:rPr>
              <a:t>เมื่อวันแข่งขันมาถึง สัตว์น้อยใหญ่ในป่า ไม่ว่าจะเป็น นกนกฮูก สุนัขจิ้งจอก และหมีน้อย ต่างมารวมตัวกันที่จุดเริ่มต้นเพื่อส่งเสียงเชียร์อย่างตื่นเต้น!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1500" y="4473773"/>
            <a:ext cx="5334000" cy="3351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2640"/>
              </a:lnSpc>
            </a:pPr>
            <a:r>
              <a:rPr b="1" sz="1650" i="0" u="none">
                <a:solidFill>
                  <a:srgbClr val="334155"/>
                </a:solidFill>
                <a:latin typeface="Prompt"/>
              </a:rPr>
              <a:t>"เตรียมตัว... ระวัง... ไป!"</a:t>
            </a:r>
            <a:r>
              <a:rPr b="0" sz="1650" i="0" u="none">
                <a:solidFill>
                  <a:srgbClr val="334155"/>
                </a:solidFill>
                <a:latin typeface="Prompt"/>
              </a:rPr>
              <a:t> เสียงสัญญาณดังขึ้น!</a:t>
            </a:r>
          </a:p>
        </p:txBody>
      </p:sp>
      <p:pic>
        <p:nvPicPr>
          <p:cNvPr id="7" name="Picture 6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4600" y="2100262"/>
            <a:ext cx="5257800" cy="35433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71500" y="476250"/>
            <a:ext cx="11601450" cy="60007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0" sz="3000" i="0" u="none">
                <a:solidFill>
                  <a:srgbClr val="1E3A8A"/>
                </a:solidFill>
                <a:latin typeface="Mitr SemiBold"/>
              </a:rPr>
              <a:t>วันแข่งขันสุดคึกคัก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" y="2800350"/>
            <a:ext cx="5334000" cy="214312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85825" y="3114675"/>
            <a:ext cx="4705350" cy="1047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ts val="8250"/>
              </a:lnSpc>
            </a:pPr>
            <a:r>
              <a:rPr b="0" sz="8250" i="0" u="none">
                <a:solidFill>
                  <a:srgbClr val="EA580C"/>
                </a:solidFill>
                <a:latin typeface="Mitr SemiBold"/>
              </a:rPr>
              <a:t>100%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85825" y="4257675"/>
            <a:ext cx="4705350" cy="37147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b="0" sz="1950" i="0" u="none">
                <a:solidFill>
                  <a:srgbClr val="C2410C"/>
                </a:solidFill>
                <a:latin typeface="Prompt SemiBold"/>
              </a:rPr>
              <a:t>ความเร็วเต็มสปีด!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286500" y="2653010"/>
            <a:ext cx="5600700" cy="4191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0" sz="2100" i="0" u="none">
                <a:solidFill>
                  <a:srgbClr val="0F766E"/>
                </a:solidFill>
                <a:latin typeface="Mitr Medium"/>
              </a:rPr>
              <a:t>วิ่งนำไปไกลลิบ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86500" y="3186410"/>
            <a:ext cx="5334000" cy="100548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2640"/>
              </a:lnSpc>
            </a:pPr>
            <a:r>
              <a:rPr b="0" sz="1650" i="0" u="none">
                <a:solidFill>
                  <a:srgbClr val="334155"/>
                </a:solidFill>
                <a:latin typeface="Prompt"/>
              </a:rPr>
              <a:t>พอลูกพรวนดังขึ้น เจ้ากระต่ายก็กระโดดตัววิ่งออกไปอย่างรวดเร็วราวกับลมพัด เพียงไม่กี่วินาทีมันก็วิ่งนำหน้าเจ้าเต่าไปไกลจนมองไม่เห็นแม้แต่เงา!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86500" y="4306192"/>
            <a:ext cx="5334000" cy="670321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2640"/>
              </a:lnSpc>
            </a:pPr>
            <a:r>
              <a:rPr b="0" sz="1650" i="0" u="none">
                <a:solidFill>
                  <a:srgbClr val="334155"/>
                </a:solidFill>
                <a:latin typeface="Prompt"/>
              </a:rPr>
              <a:t>กระต่ายหันกลับมามองแล้วคิดในใจว่า ชัยชนะครั้งนี้ช่างง่ายดายเหลือเกิน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71500" y="476250"/>
            <a:ext cx="11601450" cy="60007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0" sz="3000" i="0" u="none">
                <a:solidFill>
                  <a:srgbClr val="1E3A8A"/>
                </a:solidFill>
                <a:latin typeface="Mitr SemiBold"/>
              </a:rPr>
              <a:t>กระต่ายออกตัวเร็วจี๋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" y="2307133"/>
            <a:ext cx="3492549" cy="3129557"/>
          </a:xfrm>
          <a:prstGeom prst="rect">
            <a:avLst/>
          </a:prstGeom>
        </p:spPr>
      </p:pic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9799" y="2307133"/>
            <a:ext cx="3492549" cy="3129557"/>
          </a:xfrm>
          <a:prstGeom prst="rect">
            <a:avLst/>
          </a:prstGeom>
        </p:spPr>
      </p:pic>
      <p:pic>
        <p:nvPicPr>
          <p:cNvPr id="5" name="Picture 4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28099" y="2307133"/>
            <a:ext cx="3492549" cy="312955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92597" y="3497758"/>
            <a:ext cx="1650206" cy="4191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b="0" sz="2100" i="0" u="none">
                <a:solidFill>
                  <a:srgbClr val="0F766E"/>
                </a:solidFill>
                <a:latin typeface="Mitr Medium"/>
              </a:rPr>
              <a:t>ก้าวไปข้างหน้า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57250" y="4031158"/>
            <a:ext cx="2921049" cy="100548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ts val="2640"/>
              </a:lnSpc>
            </a:pPr>
            <a:r>
              <a:rPr b="0" sz="1650" i="0" u="none">
                <a:solidFill>
                  <a:srgbClr val="334155"/>
                </a:solidFill>
                <a:latin typeface="Prompt"/>
              </a:rPr>
              <a:t>เต่าน้อยค่อยๆ คลานต้วมเตี้ยมไปตามเส้นทาง ทีละก้าว ทีละก้าว อย่างไม่รีบร้อน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275897" y="3497758"/>
            <a:ext cx="1640205" cy="4191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b="0" sz="2100" i="0" u="none">
                <a:solidFill>
                  <a:srgbClr val="0F766E"/>
                </a:solidFill>
                <a:latin typeface="Mitr Medium"/>
              </a:rPr>
              <a:t>ไม่เหน็ดเหนื่อย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635549" y="4031158"/>
            <a:ext cx="2921049" cy="100548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ts val="2640"/>
              </a:lnSpc>
            </a:pPr>
            <a:r>
              <a:rPr b="0" sz="1650" i="0" u="none">
                <a:solidFill>
                  <a:srgbClr val="334155"/>
                </a:solidFill>
                <a:latin typeface="Prompt"/>
              </a:rPr>
              <a:t>แม้เหงื่อจะหยดและทางจะไกล เต่าน้อยก็ไม่เคยบ่น และตั้งหน้าตั้งตาเดินต่อไป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109203" y="3497758"/>
            <a:ext cx="1530191" cy="4191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b="0" sz="2100" i="0" u="none">
                <a:solidFill>
                  <a:srgbClr val="0F766E"/>
                </a:solidFill>
                <a:latin typeface="Mitr Medium"/>
              </a:rPr>
              <a:t>มุ่งสู่เป้าหมาย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413849" y="4031158"/>
            <a:ext cx="2921049" cy="100548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ts val="2640"/>
              </a:lnSpc>
            </a:pPr>
            <a:r>
              <a:rPr b="0" sz="1650" i="0" u="none">
                <a:solidFill>
                  <a:srgbClr val="334155"/>
                </a:solidFill>
                <a:latin typeface="Prompt"/>
              </a:rPr>
              <a:t>เต่าน้อยมองตรงไปข้างหน้า สายตาจดจ่ออยู่กับเส้นชัยโดยไม่ยอมหยุดพักเลย</a:t>
            </a:r>
          </a:p>
        </p:txBody>
      </p:sp>
      <p:pic>
        <p:nvPicPr>
          <p:cNvPr id="12" name="Picture 11" descr="ima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08137" y="2707183"/>
            <a:ext cx="619125" cy="495300"/>
          </a:xfrm>
          <a:prstGeom prst="rect">
            <a:avLst/>
          </a:prstGeom>
        </p:spPr>
      </p:pic>
      <p:pic>
        <p:nvPicPr>
          <p:cNvPr id="13" name="Picture 12" descr="image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48350" y="2707183"/>
            <a:ext cx="495300" cy="495300"/>
          </a:xfrm>
          <a:prstGeom prst="rect">
            <a:avLst/>
          </a:prstGeom>
        </p:spPr>
      </p:pic>
      <p:pic>
        <p:nvPicPr>
          <p:cNvPr id="14" name="Picture 13" descr="image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26649" y="2707183"/>
            <a:ext cx="495300" cy="4953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71500" y="476250"/>
            <a:ext cx="11601450" cy="60007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0" sz="3000" i="0" u="none">
                <a:solidFill>
                  <a:srgbClr val="1E3A8A"/>
                </a:solidFill>
                <a:latin typeface="Mitr SemiBold"/>
              </a:rPr>
              <a:t>ความตั้งใจของเต่าน้อย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71500" y="571500"/>
            <a:ext cx="5600700" cy="60007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0" sz="3000" i="0" u="none">
                <a:solidFill>
                  <a:srgbClr val="1E3A8A"/>
                </a:solidFill>
                <a:latin typeface="Mitr SemiBold"/>
              </a:rPr>
              <a:t>กระต่ายแอบงีบหลับ</a:t>
            </a:r>
          </a:p>
        </p:txBody>
      </p:sp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0" y="0"/>
            <a:ext cx="59055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1500" y="2405360"/>
            <a:ext cx="5600700" cy="4191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0" sz="2100" i="0" u="none">
                <a:solidFill>
                  <a:srgbClr val="0F766E"/>
                </a:solidFill>
                <a:latin typeface="Mitr Medium"/>
              </a:rPr>
              <a:t>ความประมาทของกระต่าย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1500" y="2938760"/>
            <a:ext cx="5334000" cy="670321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2640"/>
              </a:lnSpc>
            </a:pPr>
            <a:r>
              <a:rPr b="0" sz="1650" i="0" u="none">
                <a:solidFill>
                  <a:srgbClr val="334155"/>
                </a:solidFill>
                <a:latin typeface="Prompt"/>
              </a:rPr>
              <a:t>กระต่ายวิ่งมาถึงครึ่งทาง เห็นต้นไม้ใหญ่ร่มรื่นและลมพัดเย็นสบาย จึงคิดว่า...</a:t>
            </a:r>
          </a:p>
        </p:txBody>
      </p:sp>
      <p:pic>
        <p:nvPicPr>
          <p:cNvPr id="7" name="Picture 6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00" y="3761482"/>
            <a:ext cx="5334000" cy="9370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71500" y="4850903"/>
            <a:ext cx="5334000" cy="3351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2640"/>
              </a:lnSpc>
            </a:pPr>
            <a:r>
              <a:rPr b="0" sz="1650" i="0" u="none">
                <a:solidFill>
                  <a:srgbClr val="334155"/>
                </a:solidFill>
                <a:latin typeface="Prompt"/>
              </a:rPr>
              <a:t>แล้วกระต่ายก็เผลอหลับปุ๋ยไปอย่างสบายใจ...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0" y="2062162"/>
            <a:ext cx="5334000" cy="36195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1500" y="2820590"/>
            <a:ext cx="5600700" cy="4191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0" sz="2100" i="0" u="none">
                <a:solidFill>
                  <a:srgbClr val="0F766E"/>
                </a:solidFill>
                <a:latin typeface="Mitr Medium"/>
              </a:rPr>
              <a:t>ก้าวผ่านกระต่ายที่กำลังหลับ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71500" y="3353990"/>
            <a:ext cx="5334000" cy="670321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2640"/>
              </a:lnSpc>
            </a:pPr>
            <a:r>
              <a:rPr b="0" sz="1650" i="0" u="none">
                <a:solidFill>
                  <a:srgbClr val="334155"/>
                </a:solidFill>
                <a:latin typeface="Prompt"/>
              </a:rPr>
              <a:t>ในขณะที่เจ้ากระต่ายกำลังนอนหลับกรนเสียงดัง เต่าน้อยก็ยังคงคลานมาเรื่อยๆ จนกระทั่งเดินผ่านกระต่ายไปอย่างสม่ำเสมอ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1500" y="4138612"/>
            <a:ext cx="5334000" cy="670321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2640"/>
              </a:lnSpc>
            </a:pPr>
            <a:r>
              <a:rPr b="0" sz="1650" i="0" u="none">
                <a:solidFill>
                  <a:srgbClr val="334155"/>
                </a:solidFill>
                <a:latin typeface="Prompt"/>
              </a:rPr>
              <a:t>อีกเพียงไม่กี่ก้าว เต่าน้อยก็จะถึงเส้นชัยแล้ว! สัตว์ในป่าเริ่มส่งเสียงเชียร์ดังขึ้นเรื่อยๆ!</a:t>
            </a:r>
          </a:p>
        </p:txBody>
      </p:sp>
      <p:pic>
        <p:nvPicPr>
          <p:cNvPr id="7" name="Picture 6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4600" y="2100262"/>
            <a:ext cx="1514475" cy="2286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71500" y="476250"/>
            <a:ext cx="11601450" cy="60007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0" sz="3000" i="0" u="none">
                <a:solidFill>
                  <a:srgbClr val="1E3A8A"/>
                </a:solidFill>
                <a:latin typeface="Mitr SemiBold"/>
              </a:rPr>
              <a:t>เต่าคลานแซงอย่างเงียบๆ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