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image" Target="../media/image-1-3.png"/><Relationship Id="rId4" Type="http://schemas.openxmlformats.org/officeDocument/2006/relationships/image" Target="../media/image-1-4.svg"/><Relationship Id="rId5" Type="http://schemas.openxmlformats.org/officeDocument/2006/relationships/image" Target="../media/image-1-5.png"/><Relationship Id="rId6" Type="http://schemas.openxmlformats.org/officeDocument/2006/relationships/image" Target="../media/image-1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svg"/><Relationship Id="rId5" Type="http://schemas.openxmlformats.org/officeDocument/2006/relationships/image" Target="../media/image-9-5.png"/><Relationship Id="rId6" Type="http://schemas.openxmlformats.org/officeDocument/2006/relationships/image" Target="../media/image-9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01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04088" y="731520"/>
            <a:ext cx="3474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PROPOSAL PRESENTATION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685800" y="1325880"/>
            <a:ext cx="67665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โครงการอบรมพนักงาน</a:t>
            </a:r>
            <a:endParaRPr lang="en-US" sz="3100" dirty="0"/>
          </a:p>
          <a:p>
            <a:pPr indent="0" marL="0">
              <a:buNone/>
            </a:pPr>
            <a:r>
              <a:rPr lang="en-US" sz="31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การใช้ AI เพื่อการทำงาน</a:t>
            </a:r>
            <a:endParaRPr lang="en-US" sz="3100" dirty="0"/>
          </a:p>
        </p:txBody>
      </p:sp>
      <p:sp>
        <p:nvSpPr>
          <p:cNvPr id="8" name="Text 6"/>
          <p:cNvSpPr/>
          <p:nvPr/>
        </p:nvSpPr>
        <p:spPr>
          <a:xfrm>
            <a:off x="704088" y="2852928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13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บริษัท ABC จำกัด | อบรม Onsite 1 วัน | ผู้เข้าอบรม 100 คน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13232" y="3520440"/>
            <a:ext cx="3474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Learn • Practice • Apply • Measure</a:t>
            </a:r>
            <a:endParaRPr lang="en-US" sz="1050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29600" y="1463040"/>
            <a:ext cx="1508760" cy="1508760"/>
          </a:xfrm>
          <a:prstGeom prst="rect">
            <a:avLst/>
          </a:prstGeom>
        </p:spPr>
      </p:pic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8360" y="2880360"/>
            <a:ext cx="1143000" cy="1143000"/>
          </a:xfrm>
          <a:prstGeom prst="rect">
            <a:avLst/>
          </a:prstGeom>
        </p:spPr>
      </p:pic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92440" y="4279392"/>
            <a:ext cx="1051560" cy="105156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406640" y="5440680"/>
            <a:ext cx="3840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AI for Work</a:t>
            </a:r>
            <a:endParaRPr lang="en-US" sz="2400" dirty="0"/>
          </a:p>
        </p:txBody>
      </p:sp>
      <p:sp>
        <p:nvSpPr>
          <p:cNvPr id="14" name="Text 9"/>
          <p:cNvSpPr/>
          <p:nvPr/>
        </p:nvSpPr>
        <p:spPr>
          <a:xfrm>
            <a:off x="704088" y="5897880"/>
            <a:ext cx="2560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จัดทำตามข้อกำหนด TOR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10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สิ่งส่งมอบของโครงการ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ส่งมอบทั้งก่อนอบรม ระหว่างอบรม และหลังอบรม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68680" y="1965960"/>
            <a:ext cx="3063240" cy="292608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ก่อนอบรม
</a:t>
            </a:r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เนื้อหาหลักสูตร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สื่อการสอนและเอกสารประกอบ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แบบทดสอบ Pre-test/Post-test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526280" y="1965960"/>
            <a:ext cx="3063240" cy="292608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22C55E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วันอบรม
</a:t>
            </a:r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การบรรยาย 6 ชั่วโมง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Workshop และกรณีศึกษา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Q&amp;A และคำแนะนำระหว่างฝึก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8183880" y="1965960"/>
            <a:ext cx="3063240" cy="292608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F59E0B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หลังอบรม
</a:t>
            </a:r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แบบประเมินผลการอบรม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รายงานสรุปผลภายใน 7 วันทำการ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ให้คำปรึกษา/ตอบคำถาม 30 วัน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11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แผนเวลาและ Milestone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อ้างอิงวันที่และเงื่อนไขตาม TOR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306324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5349240" y="306324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7955280" y="306324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2" name="Shape 10"/>
          <p:cNvSpPr/>
          <p:nvPr/>
        </p:nvSpPr>
        <p:spPr>
          <a:xfrm>
            <a:off x="832104" y="2578608"/>
            <a:ext cx="0" cy="1069848"/>
          </a:xfrm>
          <a:prstGeom prst="line">
            <a:avLst/>
          </a:prstGeom>
          <a:noFill/>
          <a:ln w="31750">
            <a:solidFill>
              <a:srgbClr val="38BDF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463040" y="25146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31 ส.ค. 2569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1463040" y="2825496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กำหนดส่งข้อเสนอ: ประวัติวิทยากร ตัวอย่างเนื้อหา และใบเสนอราคา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438144" y="2578608"/>
            <a:ext cx="0" cy="1069848"/>
          </a:xfrm>
          <a:prstGeom prst="line">
            <a:avLst/>
          </a:prstGeom>
          <a:noFill/>
          <a:ln w="31750">
            <a:solidFill>
              <a:srgbClr val="22C55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1188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069080" y="25146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ก่อนวันอบรม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4069080" y="2825496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ปรับหัวข้อย่อย/กรณีศึกษาให้ผ่านความเห็นชอบจากบริษัท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6044184" y="2578608"/>
            <a:ext cx="0" cy="1069848"/>
          </a:xfrm>
          <a:prstGeom prst="line">
            <a:avLst/>
          </a:prstGeom>
          <a:noFill/>
          <a:ln w="31750">
            <a:solidFill>
              <a:srgbClr val="F59E0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21792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675120" y="25146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15 ก.ย. 2569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6675120" y="2825496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จัดอบรม Onsite เวลา 09.00–16.30 น. พร้อม Pre/Post-test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8650224" y="2578608"/>
            <a:ext cx="0" cy="1069848"/>
          </a:xfrm>
          <a:prstGeom prst="line">
            <a:avLst/>
          </a:prstGeom>
          <a:noFill/>
          <a:ln w="31750">
            <a:solidFill>
              <a:srgbClr val="A78BF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82396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A78BFA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4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9281160" y="25146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หลังอบรม</a:t>
            </a:r>
            <a:endParaRPr lang="en-US" sz="1350" dirty="0"/>
          </a:p>
        </p:txBody>
      </p:sp>
      <p:sp>
        <p:nvSpPr>
          <p:cNvPr id="27" name="Text 25"/>
          <p:cNvSpPr/>
          <p:nvPr/>
        </p:nvSpPr>
        <p:spPr>
          <a:xfrm>
            <a:off x="9281160" y="2825496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ส่งรายงานผลภายใน 7 วันทำการ และตอบคำถามเพิ่มเติม 30 วัน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1051560" y="5166360"/>
            <a:ext cx="9875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2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หมายเหตุ: กำหนดการและหัวข้อย่อยสามารถปรับได้ตามความเหมาะสม โดยผ่านความเห็นชอบจากบริษัทก่อนวันอบรมจริง</a:t>
            </a:r>
            <a:endParaRPr lang="en-US" sz="102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12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Profile ผู้บรรยาย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เว้นพื้นที่สำหรับเพิ่มข้อมูลผู้บรรยายภายหลัง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234440" y="2148840"/>
            <a:ext cx="2011680" cy="1554480"/>
          </a:xfrm>
          <a:prstGeom prst="rect">
            <a:avLst/>
          </a:prstGeom>
          <a:solidFill>
            <a:srgbClr val="1E293B">
              <a:alpha val="82000"/>
            </a:srgbClr>
          </a:solidFill>
          <a:ln w="15240">
            <a:solidFill>
              <a:srgbClr val="38BDF8">
                <a:alpha val="6000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Photo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234440" y="406908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ชื่อ–นามสกุล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ตำแหน่ง / องค์กร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572000" y="2011680"/>
            <a:ext cx="6309360" cy="292608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หัวข้อสำหรับเติมข้อมูล
</a:t>
            </a:r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ประสบการณ์ด้าน AI / Digital Technology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ประสบการณ์การเป็นวิทยากร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ผลงานหรือองค์กรที่เคยอบรม</a:t>
            </a:r>
            <a:endParaRPr lang="en-US" sz="1500" dirty="0"/>
          </a:p>
          <a:p>
            <a:pPr algn="l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คุณวุฒิ ใบรับรอง หรือ Portfolio ที่เกี่ยวข้อง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663440" y="5166360"/>
            <a:ext cx="6126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พื้นที่นี้ตั้งใจเว้นไว้ให้ผู้เสนอเพิ่ม Profile จริง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13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งบประมาณและเงื่อนไขการชำระเงิน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สรุปเงื่อนไขเชิงพาณิชย์ตาม TOR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691640" y="2194560"/>
            <a:ext cx="21488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100,000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3931920" y="2203704"/>
            <a:ext cx="1234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บาท</a:t>
            </a:r>
            <a:endParaRPr lang="en-US" sz="2200" dirty="0"/>
          </a:p>
        </p:txBody>
      </p:sp>
      <p:sp>
        <p:nvSpPr>
          <p:cNvPr id="11" name="Shape 9"/>
          <p:cNvSpPr/>
          <p:nvPr/>
        </p:nvSpPr>
        <p:spPr>
          <a:xfrm>
            <a:off x="1554480" y="2743200"/>
            <a:ext cx="3749040" cy="0"/>
          </a:xfrm>
          <a:prstGeom prst="line">
            <a:avLst/>
          </a:prstGeom>
          <a:noFill/>
          <a:ln w="16510">
            <a:solidFill>
              <a:srgbClr val="22C55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417320" y="2999232"/>
            <a:ext cx="4023360" cy="10698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งบประมาณโครงการ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รวมภาษีมูลค่าเพิ่ม</a:t>
            </a:r>
            <a:endParaRPr lang="en-US" sz="1030" dirty="0"/>
          </a:p>
        </p:txBody>
      </p:sp>
      <p:sp>
        <p:nvSpPr>
          <p:cNvPr id="13" name="Text 11"/>
          <p:cNvSpPr/>
          <p:nvPr/>
        </p:nvSpPr>
        <p:spPr>
          <a:xfrm>
            <a:off x="7475220" y="2194560"/>
            <a:ext cx="1097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8663940" y="2203704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วัน</a:t>
            </a:r>
            <a:endParaRPr lang="en-US" sz="2200" dirty="0"/>
          </a:p>
        </p:txBody>
      </p:sp>
      <p:sp>
        <p:nvSpPr>
          <p:cNvPr id="15" name="Shape 13"/>
          <p:cNvSpPr/>
          <p:nvPr/>
        </p:nvSpPr>
        <p:spPr>
          <a:xfrm>
            <a:off x="6858000" y="2743200"/>
            <a:ext cx="3749040" cy="0"/>
          </a:xfrm>
          <a:prstGeom prst="line">
            <a:avLst/>
          </a:prstGeom>
          <a:noFill/>
          <a:ln w="16510">
            <a:solidFill>
              <a:srgbClr val="38BDF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720840" y="2999232"/>
            <a:ext cx="4023360" cy="10698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หลังส่งมอบงานและเอกสารครบถ้วน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และบริษัทตรวจรับงานเรียบร้อย</a:t>
            </a:r>
            <a:endParaRPr lang="en-US" sz="1030" dirty="0"/>
          </a:p>
        </p:txBody>
      </p:sp>
      <p:sp>
        <p:nvSpPr>
          <p:cNvPr id="17" name="Text 15"/>
          <p:cNvSpPr/>
          <p:nvPr/>
        </p:nvSpPr>
        <p:spPr>
          <a:xfrm>
            <a:off x="1371600" y="5074920"/>
            <a:ext cx="95097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ผู้รับจ้างออกใบเสร็จรับเงิน/ใบกำกับภาษีให้ถูกต้องตามกฎหมาย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02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ภาพรวมข้อเสนอโครงการ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สรุปเงื่อนไขหลักของการอบรมตาม TOR และแนวทางดำเนินงาน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920240"/>
            <a:ext cx="1097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1874520" y="1929384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คน</a:t>
            </a:r>
            <a:endParaRPr lang="en-US" sz="2200" dirty="0"/>
          </a:p>
        </p:txBody>
      </p:sp>
      <p:sp>
        <p:nvSpPr>
          <p:cNvPr id="11" name="Shape 9"/>
          <p:cNvSpPr/>
          <p:nvPr/>
        </p:nvSpPr>
        <p:spPr>
          <a:xfrm>
            <a:off x="914400" y="2468880"/>
            <a:ext cx="2057400" cy="0"/>
          </a:xfrm>
          <a:prstGeom prst="line">
            <a:avLst/>
          </a:prstGeom>
          <a:noFill/>
          <a:ln w="16510">
            <a:solidFill>
              <a:srgbClr val="38BDF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77240" y="2724912"/>
            <a:ext cx="23317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พนักงานบริษัท ABC จำกัด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คละระดับตำแหน่งและหน่วยงาน</a:t>
            </a:r>
            <a:endParaRPr lang="en-US" sz="1030" dirty="0"/>
          </a:p>
        </p:txBody>
      </p:sp>
      <p:sp>
        <p:nvSpPr>
          <p:cNvPr id="13" name="Text 11"/>
          <p:cNvSpPr/>
          <p:nvPr/>
        </p:nvSpPr>
        <p:spPr>
          <a:xfrm>
            <a:off x="3520440" y="1920240"/>
            <a:ext cx="1097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4709160" y="1929384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ชั่วโมง</a:t>
            </a:r>
            <a:endParaRPr lang="en-US" sz="2200" dirty="0"/>
          </a:p>
        </p:txBody>
      </p:sp>
      <p:sp>
        <p:nvSpPr>
          <p:cNvPr id="15" name="Shape 13"/>
          <p:cNvSpPr/>
          <p:nvPr/>
        </p:nvSpPr>
        <p:spPr>
          <a:xfrm>
            <a:off x="3749040" y="2468880"/>
            <a:ext cx="2057400" cy="0"/>
          </a:xfrm>
          <a:prstGeom prst="line">
            <a:avLst/>
          </a:prstGeom>
          <a:noFill/>
          <a:ln w="16510">
            <a:solidFill>
              <a:srgbClr val="22C55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611880" y="2724912"/>
            <a:ext cx="23317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อบรม 1 วัน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ไม่รวมพักเบรก</a:t>
            </a:r>
            <a:endParaRPr lang="en-US" sz="1030" dirty="0"/>
          </a:p>
        </p:txBody>
      </p:sp>
      <p:sp>
        <p:nvSpPr>
          <p:cNvPr id="17" name="Text 15"/>
          <p:cNvSpPr/>
          <p:nvPr/>
        </p:nvSpPr>
        <p:spPr>
          <a:xfrm>
            <a:off x="6355080" y="1920240"/>
            <a:ext cx="2514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A78BFA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Onsite</a:t>
            </a:r>
            <a:endParaRPr lang="en-US" sz="2400" dirty="0"/>
          </a:p>
        </p:txBody>
      </p:sp>
      <p:sp>
        <p:nvSpPr>
          <p:cNvPr id="18" name="Shape 16"/>
          <p:cNvSpPr/>
          <p:nvPr/>
        </p:nvSpPr>
        <p:spPr>
          <a:xfrm>
            <a:off x="6583680" y="2468880"/>
            <a:ext cx="2057400" cy="0"/>
          </a:xfrm>
          <a:prstGeom prst="line">
            <a:avLst/>
          </a:prstGeom>
          <a:noFill/>
          <a:ln w="16510">
            <a:solidFill>
              <a:srgbClr val="A78BF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46520" y="2724912"/>
            <a:ext cx="23317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บรรยาย + Workshop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ณ ออฟฟิศบริษัท ABC</a:t>
            </a:r>
            <a:endParaRPr lang="en-US" sz="1030" dirty="0"/>
          </a:p>
        </p:txBody>
      </p:sp>
      <p:sp>
        <p:nvSpPr>
          <p:cNvPr id="20" name="Text 18"/>
          <p:cNvSpPr/>
          <p:nvPr/>
        </p:nvSpPr>
        <p:spPr>
          <a:xfrm>
            <a:off x="9189720" y="1920240"/>
            <a:ext cx="2331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Pre/Post</a:t>
            </a:r>
            <a:endParaRPr lang="en-US" sz="2400" dirty="0"/>
          </a:p>
        </p:txBody>
      </p:sp>
      <p:sp>
        <p:nvSpPr>
          <p:cNvPr id="21" name="Shape 19"/>
          <p:cNvSpPr/>
          <p:nvPr/>
        </p:nvSpPr>
        <p:spPr>
          <a:xfrm>
            <a:off x="9418320" y="2468880"/>
            <a:ext cx="1874520" cy="0"/>
          </a:xfrm>
          <a:prstGeom prst="line">
            <a:avLst/>
          </a:prstGeom>
          <a:noFill/>
          <a:ln w="16510">
            <a:solidFill>
              <a:srgbClr val="F59E0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9281160" y="2724912"/>
            <a:ext cx="21488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วัดผลก่อน–หลัง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 Learning Gain</a:t>
            </a:r>
            <a:endParaRPr lang="en-US" sz="1030" dirty="0"/>
          </a:p>
        </p:txBody>
      </p:sp>
      <p:sp>
        <p:nvSpPr>
          <p:cNvPr id="23" name="Text 21"/>
          <p:cNvSpPr/>
          <p:nvPr/>
        </p:nvSpPr>
        <p:spPr>
          <a:xfrm>
            <a:off x="960120" y="4114800"/>
            <a:ext cx="10058400" cy="114300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เป้าหมายของข้อเสนอ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ออกแบบหลักสูตรที่ทำให้ผู้เรียนเข้าใจ AI, เขียน Prompt ได้จริง, นำไปประยุกต์กับงานประจำวัน และมีข้อมูลวัดผลหลังอบรมเพื่อใช้ต่อยอดในองค์กร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03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หลักการและเหตุผล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AI กลายเป็นเครื่องมือสำคัญในการเพิ่มประสิทธิภาพงานหลายประเภท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14400" y="2011680"/>
            <a:ext cx="685800" cy="68580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828800" y="2084832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1600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สิ่งที่องค์กรต้องการ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828800" y="2606040"/>
            <a:ext cx="3566160" cy="18288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เพิ่มประสิทธิภาพงานเอกสารและการสื่อสาร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ช่วยวิเคราะห์ข้อมูลและสรุปสาระสำคัญ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ลดเวลางานซ้ำและงานประจำวัน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ใช้งานอย่างปลอดภัย เหมาะกับบริบทงาน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1664208" y="2651760"/>
            <a:ext cx="0" cy="1755648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2240" y="2011680"/>
            <a:ext cx="685800" cy="68580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7406640" y="2084832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1600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สิ่งที่หลักสูตรต้องตอบ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7406640" y="2606040"/>
            <a:ext cx="3474720" cy="18288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ให้พื้นฐาน AI และ Generative AI ที่เข้าใจง่าย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ฝึก Prompt ให้ได้ผลลัพธ์ตรงตามต้องการ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เชื่อมตัวอย่างกับงานจริงของผู้เรียน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วัดผลและสรุป Learning Gain หลังอบรม</a:t>
            </a:r>
            <a:endParaRPr lang="en-US" sz="1150" dirty="0"/>
          </a:p>
        </p:txBody>
      </p:sp>
      <p:sp>
        <p:nvSpPr>
          <p:cNvPr id="16" name="Shape 12"/>
          <p:cNvSpPr/>
          <p:nvPr/>
        </p:nvSpPr>
        <p:spPr>
          <a:xfrm>
            <a:off x="7242048" y="2651760"/>
            <a:ext cx="0" cy="1755648"/>
          </a:xfrm>
          <a:prstGeom prst="line">
            <a:avLst/>
          </a:prstGeom>
          <a:noFill/>
          <a:ln w="25400">
            <a:solidFill>
              <a:srgbClr val="22C55E"/>
            </a:solidFill>
            <a:prstDash val="solid"/>
          </a:ln>
        </p:spPr>
      </p:sp>
      <p:sp>
        <p:nvSpPr>
          <p:cNvPr id="17" name="Shape 13"/>
          <p:cNvSpPr/>
          <p:nvPr/>
        </p:nvSpPr>
        <p:spPr>
          <a:xfrm>
            <a:off x="5577840" y="3401568"/>
            <a:ext cx="82296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04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วัตถุประสงค์การอบรม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ทำให้ผู้เรียน “เข้าใจ → ใช้เป็น → ใช้ได้อย่างเหมาะสม”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77240" y="1874520"/>
            <a:ext cx="2514600" cy="265176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เข้าใจ AI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เข้าใจพื้นฐาน AI และ Generative AI ในระดับที่ใช้ทำงานได้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3429000" y="1874520"/>
            <a:ext cx="2514600" cy="265176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22C55E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ใช้ AI กับงานจริง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ประยุกต์ใช้กับเอกสาร วิเคราะห์ข้อมูล สรุปประชุม อีเมล และงานประจำวัน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080760" y="1874520"/>
            <a:ext cx="2514600" cy="265176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F59E0B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เขียน Prompt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ตั้งคำถามและสั่งงาน AI ให้ได้ผลลัพธ์ตรงโจทย์มากขึ้น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732520" y="1874520"/>
            <a:ext cx="2514600" cy="265176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A78BFA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พร้อมปรับตัว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ส่งเสริมวัฒนธรรมองค์กรที่พร้อมรับการเปลี่ยนแปลงทางเทคโนโลยี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43000" y="5166360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Outcome: ผู้เรียนมีความเข้าใจที่ใช้ต่อได้จริง และองค์กรมีฐานความรู้ร่วมในการใช้ AI อย่างเหมาะสม</a:t>
            </a:r>
            <a:endParaRPr lang="en-US" sz="122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05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แนวทางออกแบบหลักสูตร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สมดุลระหว่างความรู้พื้นฐาน การฝึกปฏิบัติ และการนำไปใช้จริง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560320" y="301752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5166360" y="301752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7772400" y="3017520"/>
            <a:ext cx="109728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2" name="Shape 10"/>
          <p:cNvSpPr/>
          <p:nvPr/>
        </p:nvSpPr>
        <p:spPr>
          <a:xfrm>
            <a:off x="832104" y="2578608"/>
            <a:ext cx="0" cy="1069848"/>
          </a:xfrm>
          <a:prstGeom prst="line">
            <a:avLst/>
          </a:prstGeom>
          <a:noFill/>
          <a:ln w="31750">
            <a:solidFill>
              <a:srgbClr val="38BDF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463040" y="2514600"/>
            <a:ext cx="1691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Learn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1463040" y="2825496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เข้าใจ AI, Generative AI และตัวอย่างเครื่องมือที่ใช้ในองค์กร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483864" y="2578608"/>
            <a:ext cx="0" cy="1069848"/>
          </a:xfrm>
          <a:prstGeom prst="line">
            <a:avLst/>
          </a:prstGeom>
          <a:noFill/>
          <a:ln w="31750">
            <a:solidFill>
              <a:srgbClr val="22C55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114800" y="2514600"/>
            <a:ext cx="1691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Practice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4114800" y="2825496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ฝึกเขียน Prompt และทดลองปรับผลลัพธ์จากสถานการณ์งานจริง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6135624" y="2578608"/>
            <a:ext cx="0" cy="1069848"/>
          </a:xfrm>
          <a:prstGeom prst="line">
            <a:avLst/>
          </a:prstGeom>
          <a:noFill/>
          <a:ln w="31750">
            <a:solidFill>
              <a:srgbClr val="A78BF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30936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A78BFA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766560" y="2514600"/>
            <a:ext cx="1691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Apply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6766560" y="2825496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นำ AI ไปใช้กับเอกสาร ข้อมูล อีเมล สรุปประชุม และงานประจำวัน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8787384" y="2578608"/>
            <a:ext cx="0" cy="1069848"/>
          </a:xfrm>
          <a:prstGeom prst="line">
            <a:avLst/>
          </a:prstGeom>
          <a:noFill/>
          <a:ln w="31750">
            <a:solidFill>
              <a:srgbClr val="F59E0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961120" y="253288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4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9418320" y="2514600"/>
            <a:ext cx="1691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Measure</a:t>
            </a:r>
            <a:endParaRPr lang="en-US" sz="1350" dirty="0"/>
          </a:p>
        </p:txBody>
      </p:sp>
      <p:sp>
        <p:nvSpPr>
          <p:cNvPr id="27" name="Text 25"/>
          <p:cNvSpPr/>
          <p:nvPr/>
        </p:nvSpPr>
        <p:spPr>
          <a:xfrm>
            <a:off x="9418320" y="2825496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ประเมิน Pre-test/Post-test และสรุปผล Learning Gain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1828800" y="4892040"/>
            <a:ext cx="8503920" cy="73152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หลักการสำคัญ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ผู้เรียนต้องได้ลองทำจริงในห้อง ไม่ใช่แค่ฟังบรรยาย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06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กำหนดการอบรม 1 วัน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โครงสร้างเวลา 09.00–16.30 น. พร้อม Pre-test และ Post-test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22960" y="2002536"/>
            <a:ext cx="502920" cy="0"/>
          </a:xfrm>
          <a:prstGeom prst="line">
            <a:avLst/>
          </a:prstGeom>
          <a:noFill/>
          <a:ln w="27940">
            <a:solidFill>
              <a:srgbClr val="F59E0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463040" y="1783080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08.45–09.00</a:t>
            </a:r>
            <a:endParaRPr lang="en-US" sz="880" dirty="0"/>
          </a:p>
        </p:txBody>
      </p:sp>
      <p:sp>
        <p:nvSpPr>
          <p:cNvPr id="11" name="Text 9"/>
          <p:cNvSpPr/>
          <p:nvPr/>
        </p:nvSpPr>
        <p:spPr>
          <a:xfrm>
            <a:off x="2697480" y="1764792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Pre-test</a:t>
            </a:r>
            <a:endParaRPr lang="en-US" sz="1220" dirty="0"/>
          </a:p>
        </p:txBody>
      </p:sp>
      <p:sp>
        <p:nvSpPr>
          <p:cNvPr id="12" name="Text 10"/>
          <p:cNvSpPr/>
          <p:nvPr/>
        </p:nvSpPr>
        <p:spPr>
          <a:xfrm>
            <a:off x="2697480" y="2039112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วัดความรู้พื้นฐานก่อนเริ่มอบรม</a:t>
            </a:r>
            <a:endParaRPr lang="en-US" sz="870" dirty="0"/>
          </a:p>
        </p:txBody>
      </p:sp>
      <p:sp>
        <p:nvSpPr>
          <p:cNvPr id="13" name="Shape 11"/>
          <p:cNvSpPr/>
          <p:nvPr/>
        </p:nvSpPr>
        <p:spPr>
          <a:xfrm>
            <a:off x="822960" y="2660904"/>
            <a:ext cx="502920" cy="0"/>
          </a:xfrm>
          <a:prstGeom prst="line">
            <a:avLst/>
          </a:prstGeom>
          <a:noFill/>
          <a:ln w="27940">
            <a:solidFill>
              <a:srgbClr val="38BDF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463040" y="2441448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09.00–10.30</a:t>
            </a:r>
            <a:endParaRPr lang="en-US" sz="880" dirty="0"/>
          </a:p>
        </p:txBody>
      </p:sp>
      <p:sp>
        <p:nvSpPr>
          <p:cNvPr id="15" name="Text 13"/>
          <p:cNvSpPr/>
          <p:nvPr/>
        </p:nvSpPr>
        <p:spPr>
          <a:xfrm>
            <a:off x="2697480" y="2423160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แนวคิดพื้นฐาน AI / Generative AI</a:t>
            </a:r>
            <a:endParaRPr lang="en-US" sz="1220" dirty="0"/>
          </a:p>
        </p:txBody>
      </p:sp>
      <p:sp>
        <p:nvSpPr>
          <p:cNvPr id="16" name="Text 14"/>
          <p:cNvSpPr/>
          <p:nvPr/>
        </p:nvSpPr>
        <p:spPr>
          <a:xfrm>
            <a:off x="2697480" y="2697480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LLM และเครื่องมือ AI ที่นิยมใช้ในองค์กร</a:t>
            </a:r>
            <a:endParaRPr lang="en-US" sz="870" dirty="0"/>
          </a:p>
        </p:txBody>
      </p:sp>
      <p:sp>
        <p:nvSpPr>
          <p:cNvPr id="17" name="Shape 15"/>
          <p:cNvSpPr/>
          <p:nvPr/>
        </p:nvSpPr>
        <p:spPr>
          <a:xfrm>
            <a:off x="822960" y="3319272"/>
            <a:ext cx="502920" cy="0"/>
          </a:xfrm>
          <a:prstGeom prst="line">
            <a:avLst/>
          </a:prstGeom>
          <a:noFill/>
          <a:ln w="27940">
            <a:solidFill>
              <a:srgbClr val="22C55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463040" y="3099816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10.45–12.00</a:t>
            </a:r>
            <a:endParaRPr lang="en-US" sz="880" dirty="0"/>
          </a:p>
        </p:txBody>
      </p:sp>
      <p:sp>
        <p:nvSpPr>
          <p:cNvPr id="19" name="Text 17"/>
          <p:cNvSpPr/>
          <p:nvPr/>
        </p:nvSpPr>
        <p:spPr>
          <a:xfrm>
            <a:off x="2697480" y="3081528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การเขียน Prompt อย่างมีประสิทธิภาพ</a:t>
            </a:r>
            <a:endParaRPr lang="en-US" sz="1220" dirty="0"/>
          </a:p>
        </p:txBody>
      </p:sp>
      <p:sp>
        <p:nvSpPr>
          <p:cNvPr id="20" name="Text 18"/>
          <p:cNvSpPr/>
          <p:nvPr/>
        </p:nvSpPr>
        <p:spPr>
          <a:xfrm>
            <a:off x="2697480" y="3355848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เทคนิคตั้งคำถามและสั่งงานให้ได้ผลลัพธ์ตรงโจทย์</a:t>
            </a:r>
            <a:endParaRPr lang="en-US" sz="870" dirty="0"/>
          </a:p>
        </p:txBody>
      </p:sp>
      <p:sp>
        <p:nvSpPr>
          <p:cNvPr id="21" name="Shape 19"/>
          <p:cNvSpPr/>
          <p:nvPr/>
        </p:nvSpPr>
        <p:spPr>
          <a:xfrm>
            <a:off x="822960" y="3977640"/>
            <a:ext cx="502920" cy="0"/>
          </a:xfrm>
          <a:prstGeom prst="line">
            <a:avLst/>
          </a:prstGeom>
          <a:noFill/>
          <a:ln w="27940">
            <a:solidFill>
              <a:srgbClr val="A78BF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463040" y="3758184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13.00–14.30</a:t>
            </a:r>
            <a:endParaRPr lang="en-US" sz="880" dirty="0"/>
          </a:p>
        </p:txBody>
      </p:sp>
      <p:sp>
        <p:nvSpPr>
          <p:cNvPr id="23" name="Text 21"/>
          <p:cNvSpPr/>
          <p:nvPr/>
        </p:nvSpPr>
        <p:spPr>
          <a:xfrm>
            <a:off x="2697480" y="3739896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การประยุกต์ใช้ AI ในการทำงานจริง</a:t>
            </a:r>
            <a:endParaRPr lang="en-US" sz="1220" dirty="0"/>
          </a:p>
        </p:txBody>
      </p:sp>
      <p:sp>
        <p:nvSpPr>
          <p:cNvPr id="24" name="Text 22"/>
          <p:cNvSpPr/>
          <p:nvPr/>
        </p:nvSpPr>
        <p:spPr>
          <a:xfrm>
            <a:off x="2697480" y="4014216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เอกสาร ข้อมูล สรุปประชุม อีเมล และงานประจำวัน</a:t>
            </a:r>
            <a:endParaRPr lang="en-US" sz="870" dirty="0"/>
          </a:p>
        </p:txBody>
      </p:sp>
      <p:sp>
        <p:nvSpPr>
          <p:cNvPr id="25" name="Shape 23"/>
          <p:cNvSpPr/>
          <p:nvPr/>
        </p:nvSpPr>
        <p:spPr>
          <a:xfrm>
            <a:off x="822960" y="4636008"/>
            <a:ext cx="502920" cy="0"/>
          </a:xfrm>
          <a:prstGeom prst="line">
            <a:avLst/>
          </a:prstGeom>
          <a:noFill/>
          <a:ln w="27940">
            <a:solidFill>
              <a:srgbClr val="06B6D4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463040" y="4416552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14.45–16.15</a:t>
            </a:r>
            <a:endParaRPr lang="en-US" sz="880" dirty="0"/>
          </a:p>
        </p:txBody>
      </p:sp>
      <p:sp>
        <p:nvSpPr>
          <p:cNvPr id="27" name="Text 25"/>
          <p:cNvSpPr/>
          <p:nvPr/>
        </p:nvSpPr>
        <p:spPr>
          <a:xfrm>
            <a:off x="2697480" y="4398264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Workshop จากกรณีศึกษา + Q&amp;A</a:t>
            </a:r>
            <a:endParaRPr lang="en-US" sz="1220" dirty="0"/>
          </a:p>
        </p:txBody>
      </p:sp>
      <p:sp>
        <p:nvSpPr>
          <p:cNvPr id="28" name="Text 26"/>
          <p:cNvSpPr/>
          <p:nvPr/>
        </p:nvSpPr>
        <p:spPr>
          <a:xfrm>
            <a:off x="2697480" y="4672584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ฝึกปฏิบัติเป็นกลุ่ม/รายบุคคล พร้อมคำแนะนำ</a:t>
            </a:r>
            <a:endParaRPr lang="en-US" sz="870" dirty="0"/>
          </a:p>
        </p:txBody>
      </p:sp>
      <p:sp>
        <p:nvSpPr>
          <p:cNvPr id="29" name="Shape 27"/>
          <p:cNvSpPr/>
          <p:nvPr/>
        </p:nvSpPr>
        <p:spPr>
          <a:xfrm>
            <a:off x="822960" y="5294376"/>
            <a:ext cx="502920" cy="0"/>
          </a:xfrm>
          <a:prstGeom prst="line">
            <a:avLst/>
          </a:prstGeom>
          <a:noFill/>
          <a:ln w="27940">
            <a:solidFill>
              <a:srgbClr val="F59E0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463040" y="5074920"/>
            <a:ext cx="960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8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16.15–16.30</a:t>
            </a:r>
            <a:endParaRPr lang="en-US" sz="880" dirty="0"/>
          </a:p>
        </p:txBody>
      </p:sp>
      <p:sp>
        <p:nvSpPr>
          <p:cNvPr id="31" name="Text 29"/>
          <p:cNvSpPr/>
          <p:nvPr/>
        </p:nvSpPr>
        <p:spPr>
          <a:xfrm>
            <a:off x="2697480" y="5056632"/>
            <a:ext cx="4754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Post-test + Evaluation</a:t>
            </a:r>
            <a:endParaRPr lang="en-US" sz="1220" dirty="0"/>
          </a:p>
        </p:txBody>
      </p:sp>
      <p:sp>
        <p:nvSpPr>
          <p:cNvPr id="32" name="Text 30"/>
          <p:cNvSpPr/>
          <p:nvPr/>
        </p:nvSpPr>
        <p:spPr>
          <a:xfrm>
            <a:off x="2697480" y="5330952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7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สรุปเนื้อหา วัดผลหลังเรียน และประเมินผลอบรม</a:t>
            </a:r>
            <a:endParaRPr lang="en-US" sz="870" dirty="0"/>
          </a:p>
        </p:txBody>
      </p:sp>
      <p:sp>
        <p:nvSpPr>
          <p:cNvPr id="33" name="Text 31"/>
          <p:cNvSpPr/>
          <p:nvPr/>
        </p:nvSpPr>
        <p:spPr>
          <a:xfrm>
            <a:off x="8435340" y="2286000"/>
            <a:ext cx="1097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400" dirty="0"/>
          </a:p>
        </p:txBody>
      </p:sp>
      <p:sp>
        <p:nvSpPr>
          <p:cNvPr id="34" name="Text 32"/>
          <p:cNvSpPr/>
          <p:nvPr/>
        </p:nvSpPr>
        <p:spPr>
          <a:xfrm>
            <a:off x="9624060" y="2295144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ชั่วโมง</a:t>
            </a:r>
            <a:endParaRPr lang="en-US" sz="2200" dirty="0"/>
          </a:p>
        </p:txBody>
      </p:sp>
      <p:sp>
        <p:nvSpPr>
          <p:cNvPr id="35" name="Shape 33"/>
          <p:cNvSpPr/>
          <p:nvPr/>
        </p:nvSpPr>
        <p:spPr>
          <a:xfrm>
            <a:off x="8595360" y="2834640"/>
            <a:ext cx="2194560" cy="0"/>
          </a:xfrm>
          <a:prstGeom prst="line">
            <a:avLst/>
          </a:prstGeom>
          <a:noFill/>
          <a:ln w="16510">
            <a:solidFill>
              <a:srgbClr val="38BDF8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8458200" y="3090672"/>
            <a:ext cx="246888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การเรียนรู้หลัก</a:t>
            </a:r>
            <a:endParaRPr lang="en-US" sz="1030" dirty="0"/>
          </a:p>
          <a:p>
            <a:pPr algn="ctr" indent="0" marL="0">
              <a:buNone/>
            </a:pPr>
            <a:r>
              <a:rPr lang="en-US" sz="10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ไม่รวมพักเบรก</a:t>
            </a:r>
            <a:endParaRPr lang="en-US" sz="103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07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รูปแบบ Workshop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ฝึกใช้ AI กับงานประจำวันที่ผู้เรียนเจอจริง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8680" y="1993392"/>
            <a:ext cx="777240" cy="77724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828800" y="2084832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1600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กิจกรรมในห้องอบรม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828800" y="2651760"/>
            <a:ext cx="3931920" cy="18288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ฝึกเขียน Prompt จากโจทย์งานจริง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ปรับ Prompt เพื่อให้ผลลัพธ์ดีขึ้น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ทดลองใช้ AI ช่วยสรุป / ร่าง / วิเคราะห์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• Q&amp;A พร้อมคำแนะนำตามสถานการณ์</a:t>
            </a:r>
            <a:endParaRPr lang="en-US" sz="1180" dirty="0"/>
          </a:p>
        </p:txBody>
      </p:sp>
      <p:sp>
        <p:nvSpPr>
          <p:cNvPr id="12" name="Shape 9"/>
          <p:cNvSpPr/>
          <p:nvPr/>
        </p:nvSpPr>
        <p:spPr>
          <a:xfrm>
            <a:off x="1664208" y="2697480"/>
            <a:ext cx="0" cy="1755648"/>
          </a:xfrm>
          <a:prstGeom prst="line">
            <a:avLst/>
          </a:prstGeom>
          <a:noFill/>
          <a:ln w="25400">
            <a:solidFill>
              <a:srgbClr val="22C55E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537960" y="1874520"/>
            <a:ext cx="2011680" cy="114300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เอกสาร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สรุปเนื้อหา / ร่างโครงร่าง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8915400" y="1874520"/>
            <a:ext cx="2011680" cy="114300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22C55E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ข้อมูล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หา Insight / จัดหมวดหมู่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6537960" y="3429000"/>
            <a:ext cx="2011680" cy="114300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F59E0B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ประชุม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 Action Items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8915400" y="3429000"/>
            <a:ext cx="2011680" cy="114300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A78BFA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อีเมล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ร่างข้อความให้เหมาะกับบริบท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6537960" y="5074920"/>
            <a:ext cx="4389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93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กรณีศึกษาและแบบฝึกหัดสามารถปรับให้สอดคล้องกับลักษณะงานจริงของบริษัท</a:t>
            </a:r>
            <a:endParaRPr lang="en-US" sz="93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08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การวัดผลและรายงานหลังอบรม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วัดก่อน–หลัง เพื่อเห็นพัฒนาการที่เกิดขึ้นจริง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3063240"/>
            <a:ext cx="118872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5897880" y="3063240"/>
            <a:ext cx="1188720" cy="0"/>
          </a:xfrm>
          <a:prstGeom prst="line">
            <a:avLst/>
          </a:prstGeom>
          <a:noFill/>
          <a:ln w="13970">
            <a:solidFill>
              <a:srgbClr val="334155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832104" y="2624328"/>
            <a:ext cx="0" cy="1069848"/>
          </a:xfrm>
          <a:prstGeom prst="line">
            <a:avLst/>
          </a:prstGeom>
          <a:noFill/>
          <a:ln w="31750">
            <a:solidFill>
              <a:srgbClr val="F59E0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05840" y="257860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463040" y="2560320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Pre-test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1463040" y="2871216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วัดความรู้พื้นฐานของผู้เข้าอบรมก่อนเริ่มหลักสูตร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3758184" y="2624328"/>
            <a:ext cx="0" cy="1069848"/>
          </a:xfrm>
          <a:prstGeom prst="line">
            <a:avLst/>
          </a:prstGeom>
          <a:noFill/>
          <a:ln w="31750">
            <a:solidFill>
              <a:srgbClr val="22C55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931920" y="257860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389120" y="2560320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Post-test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4389120" y="2871216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วัดความรู้หลังเรียนและเปรียบเทียบกับคะแนนก่อนอบรม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684264" y="2624328"/>
            <a:ext cx="0" cy="1069848"/>
          </a:xfrm>
          <a:prstGeom prst="line">
            <a:avLst/>
          </a:prstGeom>
          <a:noFill/>
          <a:ln w="31750">
            <a:solidFill>
              <a:srgbClr val="38BDF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858000" y="2578608"/>
            <a:ext cx="31089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7315200" y="2560320"/>
            <a:ext cx="2423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Learning Gain Report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7315200" y="2871216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สรุปผลคะแนนรายบุคคล วิเคราะห์ระดับความรู้ที่เพิ่มขึ้น และส่งมอบภายใน 7 วันทำการ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1600200" y="4800600"/>
            <a:ext cx="8961120" cy="77724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ผลลัพธ์ที่บริษัทได้รับ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คะแนน Pre/Post-test + สรุปวิเคราะห์ Learning Gain + แบบประเมินผลการอบรม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28600" y="228600"/>
            <a:ext cx="73152" cy="61722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02920" y="6355080"/>
            <a:ext cx="10927080" cy="0"/>
          </a:xfrm>
          <a:prstGeom prst="line">
            <a:avLst/>
          </a:prstGeom>
          <a:noFill/>
          <a:ln w="8255">
            <a:solidFill>
              <a:srgbClr val="3341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6464808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ABC AI Training Proposal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1064240" y="6464808"/>
            <a:ext cx="457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b="1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09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685800" y="5029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แผนการดำเนินงานแบบ Onsite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04088" y="1024128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ออกแบบเพื่อรองรับผู้เข้าอบรม 100 คนในห้องอบรมของบริษัท ABC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704088" y="1389888"/>
            <a:ext cx="960120" cy="0"/>
          </a:xfrm>
          <a:prstGeom prst="line">
            <a:avLst/>
          </a:prstGeom>
          <a:noFill/>
          <a:ln w="25400">
            <a:solidFill>
              <a:srgbClr val="38BDF8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3000" y="1965960"/>
            <a:ext cx="822960" cy="82296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868680" y="3017520"/>
            <a:ext cx="2880360" cy="146304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38BDF8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รูปแบบห้องเรียน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บรรยายรวม + แบ่งกลุ่ม/รายบุคคล เพื่อฝึกปฏิบัติและถามตอบ</a:t>
            </a:r>
            <a:endParaRPr lang="en-US" sz="150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0600" y="1965960"/>
            <a:ext cx="822960" cy="82296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526280" y="3017520"/>
            <a:ext cx="2880360" cy="146304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22C55E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บทบาทวิทยากร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เตรียมเนื้อหา สื่อการสอน แบบฝึกหัด และอุปกรณ์นำเสนอ</a:t>
            </a:r>
            <a:endParaRPr lang="en-US" sz="15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58200" y="1965960"/>
            <a:ext cx="822960" cy="82296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8183880" y="3017520"/>
            <a:ext cx="2880360" cy="1463040"/>
          </a:xfrm>
          <a:prstGeom prst="rect">
            <a:avLst/>
          </a:prstGeom>
          <a:solidFill>
            <a:srgbClr val="1E293B">
              <a:alpha val="95000"/>
            </a:srgbClr>
          </a:solidFill>
          <a:ln w="15240">
            <a:solidFill>
              <a:srgbClr val="A78BFA">
                <a:alpha val="70000"/>
              </a:srgbClr>
            </a:solidFill>
          </a:ln>
        </p:spPr>
        <p:txBody>
          <a:bodyPr wrap="square" lIns="1905" tIns="1905" rIns="1905" bIns="1905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8FAFC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สถานที่อบรม
</a:t>
            </a:r>
            <a:pPr algn="ctr"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ห้องอบรม/ห้องประชุมของบริษัท ABC จำกัด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Tha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Tha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โครงการอบรมพนักงาน การใช้ AI เพื่อการทำงาน</dc:title>
  <dc:subject>ABC AI Training Proposal</dc:subject>
  <dc:creator>OpenAI</dc:creator>
  <cp:lastModifiedBy>OpenAI</cp:lastModifiedBy>
  <cp:revision>1</cp:revision>
  <dcterms:created xsi:type="dcterms:W3CDTF">2026-08-17T04:27:19Z</dcterms:created>
  <dcterms:modified xsi:type="dcterms:W3CDTF">2026-08-17T04:27:19Z</dcterms:modified>
</cp:coreProperties>
</file>